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modernComment_100_DD401C10.xml" ContentType="application/vnd.ms-powerpoint.comments+xml"/>
  <Override PartName="/ppt/comments/modernComment_11E_1135CAA9.xml" ContentType="application/vnd.ms-powerpoint.comments+xml"/>
  <Override PartName="/ppt/comments/modernComment_12C_EF3D468B.xml" ContentType="application/vnd.ms-powerpoint.comments+xml"/>
  <Override PartName="/ppt/comments/modernComment_11D_5D2EC188.xml" ContentType="application/vnd.ms-powerpoint.comment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omments/modernComment_125_EE73D89C.xml" ContentType="application/vnd.ms-powerpoint.comments+xml"/>
  <Override PartName="/ppt/comments/modernComment_128_CADC4DF5.xml" ContentType="application/vnd.ms-powerpoint.comments+xml"/>
  <Override PartName="/ppt/comments/modernComment_12D_391961BF.xml" ContentType="application/vnd.ms-powerpoint.comments+xml"/>
  <Override PartName="/ppt/comments/modernComment_129_EFEB6180.xml" ContentType="application/vnd.ms-powerpoint.comments+xml"/>
  <Override PartName="/ppt/comments/modernComment_12E_E9DC9145.xml" ContentType="application/vnd.ms-powerpoint.comments+xml"/>
  <Override PartName="/ppt/comments/modernComment_12A_7F5F6031.xml" ContentType="application/vnd.ms-powerpoint.comments+xml"/>
  <Override PartName="/ppt/comments/modernComment_12F_9251F0A6.xml" ContentType="application/vnd.ms-powerpoint.comments+xml"/>
  <Override PartName="/ppt/comments/modernComment_12B_48717179.xml" ContentType="application/vnd.ms-powerpoint.comment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95" r:id="rId3"/>
    <p:sldId id="286" r:id="rId4"/>
    <p:sldId id="300" r:id="rId5"/>
    <p:sldId id="285" r:id="rId6"/>
    <p:sldId id="283" r:id="rId7"/>
    <p:sldId id="288" r:id="rId8"/>
    <p:sldId id="289" r:id="rId9"/>
    <p:sldId id="290" r:id="rId10"/>
    <p:sldId id="293" r:id="rId11"/>
    <p:sldId id="296" r:id="rId12"/>
    <p:sldId id="301" r:id="rId13"/>
    <p:sldId id="297" r:id="rId14"/>
    <p:sldId id="302" r:id="rId15"/>
    <p:sldId id="298" r:id="rId16"/>
    <p:sldId id="303" r:id="rId17"/>
    <p:sldId id="299" r:id="rId18"/>
    <p:sldId id="279" r:id="rId19"/>
  </p:sldIdLst>
  <p:sldSz cx="12192000" cy="6858000"/>
  <p:notesSz cx="6858000" cy="9144000"/>
  <p:defaultTextStyle>
    <a:defPPr>
      <a:defRPr lang="en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A87CCCB-4B30-2904-5DF9-D00B46F0DF1B}" name="Maciej Wnuk" initials="MW" userId="S::maciej.wnuk@piit.org.pl::dd8728d7-d26d-4ffb-93b0-58eac72e6fa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12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44"/>
    <p:restoredTop sz="96327"/>
  </p:normalViewPr>
  <p:slideViewPr>
    <p:cSldViewPr snapToGrid="0" snapToObjects="1">
      <p:cViewPr varScale="1">
        <p:scale>
          <a:sx n="70" d="100"/>
          <a:sy n="70" d="100"/>
        </p:scale>
        <p:origin x="90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omments/modernComment_100_DD401C1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F1ADBA91-E9C2-C943-A304-B28CBC3D50A6}" authorId="{9A87CCCB-4B30-2904-5DF9-D00B46F0DF1B}" created="2023-09-12T20:04:30.931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711966224" sldId="256"/>
      <ac:spMk id="11" creationId="{00000000-0000-0000-0000-000000000000}"/>
      <ac:txMk cp="147">
        <ac:context len="188" hash="3486764271"/>
      </ac:txMk>
    </ac:txMkLst>
    <p188:pos x="6298936" y="3429466"/>
    <p188:txBody>
      <a:bodyPr/>
      <a:lstStyle/>
      <a:p>
        <a:r>
          <a:rPr lang="pl-PL"/>
          <a:t>Do uzupełnienia</a:t>
        </a:r>
      </a:p>
    </p188:txBody>
  </p188:cm>
</p188:cmLst>
</file>

<file path=ppt/comments/modernComment_11D_5D2EC188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FC40CAC9-4AAE-AD44-A001-02E26634BF42}" authorId="{9A87CCCB-4B30-2904-5DF9-D00B46F0DF1B}" created="2023-09-12T20:05:51.811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563345288" sldId="285"/>
      <ac:graphicFrameMk id="3" creationId="{961CBAD9-41BF-D6C1-0B1D-3090A27FB0D7}"/>
      <dc:dgmMk xmlns:dc="http://schemas.microsoft.com/office/drawing/2013/diagram/command"/>
      <dc:nodeMk xmlns:dc="http://schemas.microsoft.com/office/drawing/2013/diagram/command" id="{422968A2-90BB-7042-8F38-7561CFB47855}"/>
      <ac:txMk cp="0" len="22">
        <ac:context len="23" hash="614266194"/>
      </ac:txMk>
    </ac:txMkLst>
    <p188:pos x="4567007" y="2386675"/>
    <p188:txBody>
      <a:bodyPr/>
      <a:lstStyle/>
      <a:p>
        <a:r>
          <a:rPr lang="pl-PL"/>
          <a:t>Rezultat warsztatów dobrych praktyk, gdzie przedsiębiorcy wylistowali swoje formuły współpracy, a następnie zostały one pogrupowane - lista nie jest zamknięta i cały czas jest uzupełniana o nowe modele współpracy</a:t>
        </a:r>
      </a:p>
    </p188:txBody>
  </p188:cm>
</p188:cmLst>
</file>

<file path=ppt/comments/modernComment_11E_1135CAA9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FA33CE20-19BB-A544-9B2C-2D6C6F9E3F8B}" authorId="{9A87CCCB-4B30-2904-5DF9-D00B46F0DF1B}" created="2023-09-12T20:05:03.308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88737961" sldId="286"/>
      <ac:spMk id="15" creationId="{4A6F7CD0-0128-1B4F-B6C3-291AFA8C4F46}"/>
      <ac:txMk cp="0" len="29">
        <ac:context len="30" hash="2859783001"/>
      </ac:txMk>
    </ac:txMkLst>
    <p188:pos x="8174537" y="451516"/>
    <p188:txBody>
      <a:bodyPr/>
      <a:lstStyle/>
      <a:p>
        <a:r>
          <a:rPr lang="pl-PL"/>
          <a:t>Jeden z podstawowych celów Rad to inicjacja współpracy. </a:t>
        </a:r>
      </a:p>
    </p188:txBody>
  </p188:cm>
</p188:cmLst>
</file>

<file path=ppt/comments/modernComment_125_EE73D89C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ABAC5DA0-C8C4-8649-8DFC-D0D444ACC302}" authorId="{9A87CCCB-4B30-2904-5DF9-D00B46F0DF1B}" created="2023-09-12T20:06:36.464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4000569500" sldId="293"/>
      <ac:spMk id="15" creationId="{4A6F7CD0-0128-1B4F-B6C3-291AFA8C4F46}"/>
      <ac:txMk cp="0" len="55">
        <ac:context len="56" hash="2595059490"/>
      </ac:txMk>
    </ac:txMkLst>
    <p188:pos x="10671553" y="451516"/>
    <p188:txBody>
      <a:bodyPr/>
      <a:lstStyle/>
      <a:p>
        <a:r>
          <a:rPr lang="pl-PL"/>
          <a:t>To są tylko przykłady występujących podczas warsztatów </a:t>
        </a:r>
      </a:p>
    </p188:txBody>
  </p188:cm>
</p188:cmLst>
</file>

<file path=ppt/comments/modernComment_128_CADC4DF5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2069DFDB-BB8B-B745-8E2E-3374F57FE26C}" authorId="{9A87CCCB-4B30-2904-5DF9-D00B46F0DF1B}" created="2023-09-12T20:06:56.684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403435509" sldId="296"/>
      <ac:spMk id="10" creationId="{573E9451-34D8-B440-9B66-1707DBB1271F}"/>
      <ac:txMk cp="0" len="18">
        <ac:context len="1171" hash="1293803950"/>
      </ac:txMk>
    </ac:txMkLst>
    <p188:pos x="2062906" y="453825"/>
    <p188:txBody>
      <a:bodyPr/>
      <a:lstStyle/>
      <a:p>
        <a:r>
          <a:rPr lang="pl-PL"/>
          <a:t>Globalny program</a:t>
        </a:r>
      </a:p>
    </p188:txBody>
  </p188:cm>
  <p188:cm id="{B4DEA1FB-B484-2943-AB52-1D879B0A0AAA}" authorId="{9A87CCCB-4B30-2904-5DF9-D00B46F0DF1B}" created="2023-09-12T20:07:03.914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403435509" sldId="296"/>
      <ac:spMk id="10" creationId="{573E9451-34D8-B440-9B66-1707DBB1271F}"/>
      <ac:txMk cp="476" len="7">
        <ac:context len="1171" hash="1293803950"/>
      </ac:txMk>
    </ac:txMkLst>
    <p188:pos x="867152" y="2376410"/>
    <p188:txBody>
      <a:bodyPr/>
      <a:lstStyle/>
      <a:p>
        <a:r>
          <a:rPr lang="pl-PL"/>
          <a:t>Globalny program</a:t>
        </a:r>
      </a:p>
    </p188:txBody>
  </p188:cm>
</p188:cmLst>
</file>

<file path=ppt/comments/modernComment_129_EFEB618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A1098D92-DC57-B246-9854-9C6A2CFACC59}" authorId="{9A87CCCB-4B30-2904-5DF9-D00B46F0DF1B}" created="2023-09-12T20:07:12.363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4025180544" sldId="297"/>
      <ac:spMk id="10" creationId="{573E9451-34D8-B440-9B66-1707DBB1271F}"/>
      <ac:txMk cp="0" len="15">
        <ac:context len="1601" hash="4011438417"/>
      </ac:txMk>
    </ac:txMkLst>
    <p188:pos x="1687768" y="451840"/>
    <p188:txBody>
      <a:bodyPr/>
      <a:lstStyle/>
      <a:p>
        <a:r>
          <a:rPr lang="pl-PL"/>
          <a:t>Globalny program</a:t>
        </a:r>
      </a:p>
    </p188:txBody>
  </p188:cm>
  <p188:cm id="{FD628F4E-8644-684C-A596-4B4BD63B0106}" authorId="{9A87CCCB-4B30-2904-5DF9-D00B46F0DF1B}" created="2023-09-12T20:07:19.895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4025180544" sldId="297"/>
      <ac:spMk id="10" creationId="{573E9451-34D8-B440-9B66-1707DBB1271F}"/>
      <ac:txMk cp="519" len="7">
        <ac:context len="1601" hash="4011438417"/>
      </ac:txMk>
    </ac:txMkLst>
    <p188:pos x="960937" y="2163410"/>
    <p188:txBody>
      <a:bodyPr/>
      <a:lstStyle/>
      <a:p>
        <a:r>
          <a:rPr lang="pl-PL"/>
          <a:t>Krajowy program</a:t>
        </a:r>
      </a:p>
    </p188:txBody>
  </p188:cm>
</p188:cmLst>
</file>

<file path=ppt/comments/modernComment_12A_7F5F6031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BB1F8B3B-E830-154D-8A24-CC56B420A4DC}" authorId="{9A87CCCB-4B30-2904-5DF9-D00B46F0DF1B}" created="2023-09-12T20:07:31.565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136956977" sldId="298"/>
      <ac:spMk id="10" creationId="{573E9451-34D8-B440-9B66-1707DBB1271F}"/>
      <ac:txMk cp="0" len="15">
        <ac:context len="1061" hash="3714751678"/>
      </ac:txMk>
    </ac:txMkLst>
    <p188:pos x="1547091" y="453825"/>
    <p188:txBody>
      <a:bodyPr/>
      <a:lstStyle/>
      <a:p>
        <a:r>
          <a:rPr lang="pl-PL"/>
          <a:t>Krajowy program</a:t>
        </a:r>
      </a:p>
    </p188:txBody>
  </p188:cm>
  <p188:cm id="{75203AB8-DE8A-2344-B7A2-FF2318BB6DA1}" authorId="{9A87CCCB-4B30-2904-5DF9-D00B46F0DF1B}" created="2023-09-12T20:08:11.046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136956977" sldId="298"/>
      <ac:spMk id="10" creationId="{573E9451-34D8-B440-9B66-1707DBB1271F}"/>
      <ac:txMk cp="448" len="4">
        <ac:context len="1061" hash="3714751678"/>
      </ac:txMk>
    </ac:txMkLst>
    <p188:pos x="679583" y="1919210"/>
    <p188:txBody>
      <a:bodyPr/>
      <a:lstStyle/>
      <a:p>
        <a:r>
          <a:rPr lang="pl-PL"/>
          <a:t>Przykład grupy przedsiębiorców, którzy współpracują z uczelnią w celu realizacji konkretnych działań, tj. Walka z dezinformacją</a:t>
        </a:r>
      </a:p>
    </p188:txBody>
  </p188:cm>
</p188:cmLst>
</file>

<file path=ppt/comments/modernComment_12B_48717179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AB4CFA51-8F75-1849-A7A0-28790EE85A90}" authorId="{9A87CCCB-4B30-2904-5DF9-D00B46F0DF1B}" created="2023-09-12T20:08:34.553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215394169" sldId="299"/>
      <ac:spMk id="10" creationId="{573E9451-34D8-B440-9B66-1707DBB1271F}"/>
      <ac:txMk cp="0" len="23">
        <ac:context len="678" hash="2749740621"/>
      </ac:txMk>
    </ac:txMkLst>
    <p188:pos x="2309091" y="453825"/>
    <p188:txBody>
      <a:bodyPr/>
      <a:lstStyle/>
      <a:p>
        <a:r>
          <a:rPr lang="pl-PL"/>
          <a:t>Ogólny przykład współpracy polskiej uczelni z firmami. </a:t>
        </a:r>
      </a:p>
    </p188:txBody>
  </p188:cm>
</p188:cmLst>
</file>

<file path=ppt/comments/modernComment_12C_EF3D468B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FA33CE20-19BB-A544-9B2C-2D6C6F9E3F8B}" authorId="{9A87CCCB-4B30-2904-5DF9-D00B46F0DF1B}" created="2023-09-12T20:05:03.308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88737961" sldId="286"/>
      <ac:spMk id="15" creationId="{4A6F7CD0-0128-1B4F-B6C3-291AFA8C4F46}"/>
      <ac:txMk cp="0" len="29">
        <ac:context len="30" hash="2859783001"/>
      </ac:txMk>
    </ac:txMkLst>
    <p188:pos x="8174537" y="451516"/>
    <p188:txBody>
      <a:bodyPr/>
      <a:lstStyle/>
      <a:p>
        <a:r>
          <a:rPr lang="pl-PL"/>
          <a:t>Jeden z podstawowych celów Rad to inicjacja współpracy. </a:t>
        </a:r>
      </a:p>
    </p188:txBody>
  </p188:cm>
</p188:cmLst>
</file>

<file path=ppt/comments/modernComment_12D_391961BF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2069DFDB-BB8B-B745-8E2E-3374F57FE26C}" authorId="{9A87CCCB-4B30-2904-5DF9-D00B46F0DF1B}" created="2023-09-12T20:06:56.684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403435509" sldId="296"/>
      <ac:spMk id="10" creationId="{573E9451-34D8-B440-9B66-1707DBB1271F}"/>
      <ac:txMk cp="0" len="18">
        <ac:context len="1171" hash="1293803950"/>
      </ac:txMk>
    </ac:txMkLst>
    <p188:pos x="2062906" y="453825"/>
    <p188:txBody>
      <a:bodyPr/>
      <a:lstStyle/>
      <a:p>
        <a:r>
          <a:rPr lang="pl-PL"/>
          <a:t>Globalny program</a:t>
        </a:r>
      </a:p>
    </p188:txBody>
  </p188:cm>
  <p188:cm id="{B4DEA1FB-B484-2943-AB52-1D879B0A0AAA}" authorId="{9A87CCCB-4B30-2904-5DF9-D00B46F0DF1B}" created="2023-09-12T20:07:03.914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403435509" sldId="296"/>
      <ac:spMk id="10" creationId="{573E9451-34D8-B440-9B66-1707DBB1271F}"/>
      <ac:txMk cp="476" len="7">
        <ac:context len="1171" hash="1293803950"/>
      </ac:txMk>
    </ac:txMkLst>
    <p188:pos x="867152" y="2376410"/>
    <p188:txBody>
      <a:bodyPr/>
      <a:lstStyle/>
      <a:p>
        <a:r>
          <a:rPr lang="pl-PL"/>
          <a:t>Globalny program</a:t>
        </a:r>
      </a:p>
    </p188:txBody>
  </p188:cm>
</p188:cmLst>
</file>

<file path=ppt/comments/modernComment_12E_E9DC9145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A1098D92-DC57-B246-9854-9C6A2CFACC59}" authorId="{9A87CCCB-4B30-2904-5DF9-D00B46F0DF1B}" created="2023-09-12T20:07:12.363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4025180544" sldId="297"/>
      <ac:spMk id="10" creationId="{573E9451-34D8-B440-9B66-1707DBB1271F}"/>
      <ac:txMk cp="0" len="15">
        <ac:context len="1601" hash="4011438417"/>
      </ac:txMk>
    </ac:txMkLst>
    <p188:pos x="1687768" y="451840"/>
    <p188:txBody>
      <a:bodyPr/>
      <a:lstStyle/>
      <a:p>
        <a:r>
          <a:rPr lang="pl-PL"/>
          <a:t>Globalny program</a:t>
        </a:r>
      </a:p>
    </p188:txBody>
  </p188:cm>
  <p188:cm id="{FD628F4E-8644-684C-A596-4B4BD63B0106}" authorId="{9A87CCCB-4B30-2904-5DF9-D00B46F0DF1B}" created="2023-09-12T20:07:19.895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4025180544" sldId="297"/>
      <ac:spMk id="10" creationId="{573E9451-34D8-B440-9B66-1707DBB1271F}"/>
      <ac:txMk cp="519" len="7">
        <ac:context len="1601" hash="4011438417"/>
      </ac:txMk>
    </ac:txMkLst>
    <p188:pos x="960937" y="2163410"/>
    <p188:txBody>
      <a:bodyPr/>
      <a:lstStyle/>
      <a:p>
        <a:r>
          <a:rPr lang="pl-PL"/>
          <a:t>Krajowy program</a:t>
        </a:r>
      </a:p>
    </p188:txBody>
  </p188:cm>
</p188:cmLst>
</file>

<file path=ppt/comments/modernComment_12F_9251F0A6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BB1F8B3B-E830-154D-8A24-CC56B420A4DC}" authorId="{9A87CCCB-4B30-2904-5DF9-D00B46F0DF1B}" created="2023-09-12T20:07:31.565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136956977" sldId="298"/>
      <ac:spMk id="10" creationId="{573E9451-34D8-B440-9B66-1707DBB1271F}"/>
      <ac:txMk cp="0" len="15">
        <ac:context len="1061" hash="3714751678"/>
      </ac:txMk>
    </ac:txMkLst>
    <p188:pos x="1547091" y="453825"/>
    <p188:txBody>
      <a:bodyPr/>
      <a:lstStyle/>
      <a:p>
        <a:r>
          <a:rPr lang="pl-PL"/>
          <a:t>Krajowy program</a:t>
        </a:r>
      </a:p>
    </p188:txBody>
  </p188:cm>
  <p188:cm id="{75203AB8-DE8A-2344-B7A2-FF2318BB6DA1}" authorId="{9A87CCCB-4B30-2904-5DF9-D00B46F0DF1B}" created="2023-09-12T20:08:11.046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136956977" sldId="298"/>
      <ac:spMk id="10" creationId="{573E9451-34D8-B440-9B66-1707DBB1271F}"/>
      <ac:txMk cp="448" len="4">
        <ac:context len="1061" hash="3714751678"/>
      </ac:txMk>
    </ac:txMkLst>
    <p188:pos x="679583" y="1919210"/>
    <p188:txBody>
      <a:bodyPr/>
      <a:lstStyle/>
      <a:p>
        <a:r>
          <a:rPr lang="pl-PL"/>
          <a:t>Przykład grupy przedsiębiorców, którzy współpracują z uczelnią w celu realizacji konkretnych działań, tj. Walka z dezinformacją</a:t>
        </a:r>
      </a:p>
    </p188:txBody>
  </p188:cm>
</p188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0C8DDF-7705-344E-9C26-57638A208A5A}" type="doc">
      <dgm:prSet loTypeId="urn:microsoft.com/office/officeart/2005/8/layout/matrix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22968A2-90BB-7042-8F38-7561CFB47855}">
      <dgm:prSet phldrT="[Text]" custT="1"/>
      <dgm:spPr>
        <a:solidFill>
          <a:schemeClr val="bg1"/>
        </a:solidFill>
      </dgm:spPr>
      <dgm:t>
        <a:bodyPr/>
        <a:lstStyle/>
        <a:p>
          <a:r>
            <a:rPr lang="en-GB" sz="2400" b="1" dirty="0" err="1"/>
            <a:t>Płaszczyzny</a:t>
          </a:r>
          <a:r>
            <a:rPr lang="en-GB" sz="2400" b="1" dirty="0"/>
            <a:t> </a:t>
          </a:r>
          <a:r>
            <a:rPr lang="en-GB" sz="2400" b="1" dirty="0" err="1"/>
            <a:t>współpracy</a:t>
          </a:r>
          <a:endParaRPr lang="en-GB" sz="2400" b="1" dirty="0"/>
        </a:p>
      </dgm:t>
    </dgm:pt>
    <dgm:pt modelId="{5FB52A30-28DB-E84D-A88C-6E52479054FD}" type="parTrans" cxnId="{E0D9432F-4EB7-0F49-92EC-E481838C5EFE}">
      <dgm:prSet/>
      <dgm:spPr/>
      <dgm:t>
        <a:bodyPr/>
        <a:lstStyle/>
        <a:p>
          <a:endParaRPr lang="en-GB"/>
        </a:p>
      </dgm:t>
    </dgm:pt>
    <dgm:pt modelId="{23E68F13-B0B7-004F-BA4F-792F0BFAA9A9}" type="sibTrans" cxnId="{E0D9432F-4EB7-0F49-92EC-E481838C5EFE}">
      <dgm:prSet/>
      <dgm:spPr/>
      <dgm:t>
        <a:bodyPr/>
        <a:lstStyle/>
        <a:p>
          <a:endParaRPr lang="en-GB"/>
        </a:p>
      </dgm:t>
    </dgm:pt>
    <dgm:pt modelId="{CA6F4603-29D3-3543-A067-C3709DA6B8D1}">
      <dgm:prSet phldrT="[Text]" custT="1"/>
      <dgm:spPr>
        <a:solidFill>
          <a:srgbClr val="BA122B"/>
        </a:solidFill>
      </dgm:spPr>
      <dgm:t>
        <a:bodyPr/>
        <a:lstStyle/>
        <a:p>
          <a:r>
            <a:rPr lang="en-GB" sz="2400" b="1" dirty="0" err="1"/>
            <a:t>Współpraca</a:t>
          </a:r>
          <a:r>
            <a:rPr lang="en-GB" sz="2400" b="1" dirty="0"/>
            <a:t> </a:t>
          </a:r>
        </a:p>
        <a:p>
          <a:r>
            <a:rPr lang="en-GB" sz="2400" b="1" dirty="0" err="1"/>
            <a:t>merytoryczna</a:t>
          </a:r>
          <a:endParaRPr lang="en-GB" sz="2400" b="1" dirty="0"/>
        </a:p>
      </dgm:t>
    </dgm:pt>
    <dgm:pt modelId="{24CA7FA0-EEE3-9344-A45E-9A2F7C99A873}" type="parTrans" cxnId="{0BA9AA64-E819-964E-AB0C-0C620ACF7447}">
      <dgm:prSet/>
      <dgm:spPr/>
      <dgm:t>
        <a:bodyPr/>
        <a:lstStyle/>
        <a:p>
          <a:endParaRPr lang="en-GB"/>
        </a:p>
      </dgm:t>
    </dgm:pt>
    <dgm:pt modelId="{3544471B-EE97-3947-A6E4-9FEB66640BCE}" type="sibTrans" cxnId="{0BA9AA64-E819-964E-AB0C-0C620ACF7447}">
      <dgm:prSet/>
      <dgm:spPr/>
      <dgm:t>
        <a:bodyPr/>
        <a:lstStyle/>
        <a:p>
          <a:endParaRPr lang="en-GB"/>
        </a:p>
      </dgm:t>
    </dgm:pt>
    <dgm:pt modelId="{A955840C-43A1-C743-83C9-12E02F10AF29}">
      <dgm:prSet phldrT="[Text]" custT="1"/>
      <dgm:spPr>
        <a:solidFill>
          <a:srgbClr val="BA122B"/>
        </a:solidFill>
      </dgm:spPr>
      <dgm:t>
        <a:bodyPr/>
        <a:lstStyle/>
        <a:p>
          <a:r>
            <a:rPr lang="en-GB" sz="2400" b="1" dirty="0" err="1"/>
            <a:t>Współpraca</a:t>
          </a:r>
          <a:endParaRPr lang="en-GB" sz="2400" b="1" dirty="0"/>
        </a:p>
        <a:p>
          <a:r>
            <a:rPr lang="en-GB" sz="2400" b="1" dirty="0" err="1"/>
            <a:t>projektowa</a:t>
          </a:r>
          <a:r>
            <a:rPr lang="en-GB" sz="2400" b="1" dirty="0"/>
            <a:t> </a:t>
          </a:r>
        </a:p>
      </dgm:t>
    </dgm:pt>
    <dgm:pt modelId="{DED34A54-164B-A04B-8AD3-3ED0E801190A}" type="parTrans" cxnId="{6D774493-8FCE-604B-81AE-7F7E85A069BB}">
      <dgm:prSet/>
      <dgm:spPr/>
      <dgm:t>
        <a:bodyPr/>
        <a:lstStyle/>
        <a:p>
          <a:endParaRPr lang="en-GB"/>
        </a:p>
      </dgm:t>
    </dgm:pt>
    <dgm:pt modelId="{7707B579-D8E5-A040-9FD7-DD6795A0F641}" type="sibTrans" cxnId="{6D774493-8FCE-604B-81AE-7F7E85A069BB}">
      <dgm:prSet/>
      <dgm:spPr/>
      <dgm:t>
        <a:bodyPr/>
        <a:lstStyle/>
        <a:p>
          <a:endParaRPr lang="en-GB"/>
        </a:p>
      </dgm:t>
    </dgm:pt>
    <dgm:pt modelId="{4341D603-5340-4D4A-B87F-5BDFBEDEEF66}">
      <dgm:prSet phldrT="[Text]" custT="1"/>
      <dgm:spPr>
        <a:solidFill>
          <a:srgbClr val="BA122B"/>
        </a:solidFill>
      </dgm:spPr>
      <dgm:t>
        <a:bodyPr/>
        <a:lstStyle/>
        <a:p>
          <a:r>
            <a:rPr lang="en-GB" sz="2400" b="1" dirty="0" err="1"/>
            <a:t>Współpraca</a:t>
          </a:r>
          <a:r>
            <a:rPr lang="en-GB" sz="2400" b="1" dirty="0"/>
            <a:t> </a:t>
          </a:r>
          <a:r>
            <a:rPr lang="en-GB" sz="2400" b="1" dirty="0" err="1"/>
            <a:t>technologiczna</a:t>
          </a:r>
          <a:endParaRPr lang="en-GB" sz="2400" b="1" dirty="0"/>
        </a:p>
      </dgm:t>
    </dgm:pt>
    <dgm:pt modelId="{A34394AC-F627-8048-BE3F-A5F868453068}" type="parTrans" cxnId="{691D738D-0619-3D4A-AF4E-14FD07EC0123}">
      <dgm:prSet/>
      <dgm:spPr/>
      <dgm:t>
        <a:bodyPr/>
        <a:lstStyle/>
        <a:p>
          <a:endParaRPr lang="en-GB"/>
        </a:p>
      </dgm:t>
    </dgm:pt>
    <dgm:pt modelId="{E083D5F0-48C0-7341-9BF3-DB81039C90AB}" type="sibTrans" cxnId="{691D738D-0619-3D4A-AF4E-14FD07EC0123}">
      <dgm:prSet/>
      <dgm:spPr/>
      <dgm:t>
        <a:bodyPr/>
        <a:lstStyle/>
        <a:p>
          <a:endParaRPr lang="en-GB"/>
        </a:p>
      </dgm:t>
    </dgm:pt>
    <dgm:pt modelId="{CA7186C0-A59B-5147-9C20-CF378984CF88}">
      <dgm:prSet phldrT="[Text]" custT="1"/>
      <dgm:spPr>
        <a:solidFill>
          <a:srgbClr val="BA122B"/>
        </a:solidFill>
      </dgm:spPr>
      <dgm:t>
        <a:bodyPr/>
        <a:lstStyle/>
        <a:p>
          <a:r>
            <a:rPr lang="en-GB" sz="2400" b="1" dirty="0" err="1"/>
            <a:t>Współpraca</a:t>
          </a:r>
          <a:r>
            <a:rPr lang="en-GB" sz="2400" b="1" dirty="0"/>
            <a:t> </a:t>
          </a:r>
        </a:p>
        <a:p>
          <a:r>
            <a:rPr lang="en-GB" sz="2400" b="1" dirty="0" err="1"/>
            <a:t>wizerunkowa</a:t>
          </a:r>
          <a:endParaRPr lang="en-GB" sz="2400" b="1" dirty="0"/>
        </a:p>
      </dgm:t>
    </dgm:pt>
    <dgm:pt modelId="{099A77DC-64D2-7746-8445-2BE62DA70DDF}" type="parTrans" cxnId="{6F5172B2-58CD-DF47-854C-D0471B845C75}">
      <dgm:prSet/>
      <dgm:spPr/>
      <dgm:t>
        <a:bodyPr/>
        <a:lstStyle/>
        <a:p>
          <a:endParaRPr lang="en-GB"/>
        </a:p>
      </dgm:t>
    </dgm:pt>
    <dgm:pt modelId="{2912EA96-AC63-1B4F-817D-039D0447E986}" type="sibTrans" cxnId="{6F5172B2-58CD-DF47-854C-D0471B845C75}">
      <dgm:prSet/>
      <dgm:spPr/>
      <dgm:t>
        <a:bodyPr/>
        <a:lstStyle/>
        <a:p>
          <a:endParaRPr lang="en-GB"/>
        </a:p>
      </dgm:t>
    </dgm:pt>
    <dgm:pt modelId="{3623B492-CD1A-0246-8509-F519A435781E}" type="pres">
      <dgm:prSet presAssocID="{AE0C8DDF-7705-344E-9C26-57638A208A5A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A62F2BB-4F9C-E74F-9B04-33430FE17449}" type="pres">
      <dgm:prSet presAssocID="{AE0C8DDF-7705-344E-9C26-57638A208A5A}" presName="matrix" presStyleCnt="0"/>
      <dgm:spPr/>
    </dgm:pt>
    <dgm:pt modelId="{FA7F46CD-7B8B-5C4F-B534-632D442A1F1F}" type="pres">
      <dgm:prSet presAssocID="{AE0C8DDF-7705-344E-9C26-57638A208A5A}" presName="tile1" presStyleLbl="node1" presStyleIdx="0" presStyleCnt="4"/>
      <dgm:spPr/>
    </dgm:pt>
    <dgm:pt modelId="{AFFD76A6-F367-E743-8145-24E4241A6884}" type="pres">
      <dgm:prSet presAssocID="{AE0C8DDF-7705-344E-9C26-57638A208A5A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57F53916-DFA8-9E4A-B5BC-E8DE22157309}" type="pres">
      <dgm:prSet presAssocID="{AE0C8DDF-7705-344E-9C26-57638A208A5A}" presName="tile2" presStyleLbl="node1" presStyleIdx="1" presStyleCnt="4"/>
      <dgm:spPr/>
    </dgm:pt>
    <dgm:pt modelId="{048F53E0-6244-0846-8683-82092D5EE8F2}" type="pres">
      <dgm:prSet presAssocID="{AE0C8DDF-7705-344E-9C26-57638A208A5A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B03B5BC-C2F7-FE42-B239-F0C1E9B99201}" type="pres">
      <dgm:prSet presAssocID="{AE0C8DDF-7705-344E-9C26-57638A208A5A}" presName="tile3" presStyleLbl="node1" presStyleIdx="2" presStyleCnt="4"/>
      <dgm:spPr/>
    </dgm:pt>
    <dgm:pt modelId="{4596203F-E436-2341-AA93-744714105633}" type="pres">
      <dgm:prSet presAssocID="{AE0C8DDF-7705-344E-9C26-57638A208A5A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0B63E08C-19AD-8F44-9F6D-7FCC25BF4AB0}" type="pres">
      <dgm:prSet presAssocID="{AE0C8DDF-7705-344E-9C26-57638A208A5A}" presName="tile4" presStyleLbl="node1" presStyleIdx="3" presStyleCnt="4"/>
      <dgm:spPr/>
    </dgm:pt>
    <dgm:pt modelId="{C35B32AE-7609-BE41-8627-AC5E3745A261}" type="pres">
      <dgm:prSet presAssocID="{AE0C8DDF-7705-344E-9C26-57638A208A5A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AA6B0519-28CD-DB48-8260-1338C2071EA2}" type="pres">
      <dgm:prSet presAssocID="{AE0C8DDF-7705-344E-9C26-57638A208A5A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C6E0FC05-3E56-AC4B-B411-E5FE92553013}" type="presOf" srcId="{CA6F4603-29D3-3543-A067-C3709DA6B8D1}" destId="{FA7F46CD-7B8B-5C4F-B534-632D442A1F1F}" srcOrd="0" destOrd="0" presId="urn:microsoft.com/office/officeart/2005/8/layout/matrix1"/>
    <dgm:cxn modelId="{1CEF8F27-1DE9-1849-B3DC-20906A41CB94}" type="presOf" srcId="{CA7186C0-A59B-5147-9C20-CF378984CF88}" destId="{C35B32AE-7609-BE41-8627-AC5E3745A261}" srcOrd="1" destOrd="0" presId="urn:microsoft.com/office/officeart/2005/8/layout/matrix1"/>
    <dgm:cxn modelId="{E0D9432F-4EB7-0F49-92EC-E481838C5EFE}" srcId="{AE0C8DDF-7705-344E-9C26-57638A208A5A}" destId="{422968A2-90BB-7042-8F38-7561CFB47855}" srcOrd="0" destOrd="0" parTransId="{5FB52A30-28DB-E84D-A88C-6E52479054FD}" sibTransId="{23E68F13-B0B7-004F-BA4F-792F0BFAA9A9}"/>
    <dgm:cxn modelId="{B655543F-8EFD-AF43-8288-A6C6BC5C7653}" type="presOf" srcId="{A955840C-43A1-C743-83C9-12E02F10AF29}" destId="{048F53E0-6244-0846-8683-82092D5EE8F2}" srcOrd="1" destOrd="0" presId="urn:microsoft.com/office/officeart/2005/8/layout/matrix1"/>
    <dgm:cxn modelId="{3194A75F-7170-8640-B03A-9A1051BA290A}" type="presOf" srcId="{CA6F4603-29D3-3543-A067-C3709DA6B8D1}" destId="{AFFD76A6-F367-E743-8145-24E4241A6884}" srcOrd="1" destOrd="0" presId="urn:microsoft.com/office/officeart/2005/8/layout/matrix1"/>
    <dgm:cxn modelId="{0BA9AA64-E819-964E-AB0C-0C620ACF7447}" srcId="{422968A2-90BB-7042-8F38-7561CFB47855}" destId="{CA6F4603-29D3-3543-A067-C3709DA6B8D1}" srcOrd="0" destOrd="0" parTransId="{24CA7FA0-EEE3-9344-A45E-9A2F7C99A873}" sibTransId="{3544471B-EE97-3947-A6E4-9FEB66640BCE}"/>
    <dgm:cxn modelId="{49E2E781-892C-7B4F-9E0D-C65AB38A403A}" type="presOf" srcId="{AE0C8DDF-7705-344E-9C26-57638A208A5A}" destId="{3623B492-CD1A-0246-8509-F519A435781E}" srcOrd="0" destOrd="0" presId="urn:microsoft.com/office/officeart/2005/8/layout/matrix1"/>
    <dgm:cxn modelId="{691D738D-0619-3D4A-AF4E-14FD07EC0123}" srcId="{422968A2-90BB-7042-8F38-7561CFB47855}" destId="{4341D603-5340-4D4A-B87F-5BDFBEDEEF66}" srcOrd="2" destOrd="0" parTransId="{A34394AC-F627-8048-BE3F-A5F868453068}" sibTransId="{E083D5F0-48C0-7341-9BF3-DB81039C90AB}"/>
    <dgm:cxn modelId="{6D774493-8FCE-604B-81AE-7F7E85A069BB}" srcId="{422968A2-90BB-7042-8F38-7561CFB47855}" destId="{A955840C-43A1-C743-83C9-12E02F10AF29}" srcOrd="1" destOrd="0" parTransId="{DED34A54-164B-A04B-8AD3-3ED0E801190A}" sibTransId="{7707B579-D8E5-A040-9FD7-DD6795A0F641}"/>
    <dgm:cxn modelId="{5266899B-245A-A64A-8C73-D170018B920B}" type="presOf" srcId="{CA7186C0-A59B-5147-9C20-CF378984CF88}" destId="{0B63E08C-19AD-8F44-9F6D-7FCC25BF4AB0}" srcOrd="0" destOrd="0" presId="urn:microsoft.com/office/officeart/2005/8/layout/matrix1"/>
    <dgm:cxn modelId="{BDD0BAAE-5C73-AD49-92A5-F9F5354A8FA6}" type="presOf" srcId="{4341D603-5340-4D4A-B87F-5BDFBEDEEF66}" destId="{4B03B5BC-C2F7-FE42-B239-F0C1E9B99201}" srcOrd="0" destOrd="0" presId="urn:microsoft.com/office/officeart/2005/8/layout/matrix1"/>
    <dgm:cxn modelId="{6F5172B2-58CD-DF47-854C-D0471B845C75}" srcId="{422968A2-90BB-7042-8F38-7561CFB47855}" destId="{CA7186C0-A59B-5147-9C20-CF378984CF88}" srcOrd="3" destOrd="0" parTransId="{099A77DC-64D2-7746-8445-2BE62DA70DDF}" sibTransId="{2912EA96-AC63-1B4F-817D-039D0447E986}"/>
    <dgm:cxn modelId="{03798AB2-C887-DC4C-A83F-C3165A0C00EB}" type="presOf" srcId="{4341D603-5340-4D4A-B87F-5BDFBEDEEF66}" destId="{4596203F-E436-2341-AA93-744714105633}" srcOrd="1" destOrd="0" presId="urn:microsoft.com/office/officeart/2005/8/layout/matrix1"/>
    <dgm:cxn modelId="{CDBD2ABB-3926-CA45-8D5C-607DCE35132E}" type="presOf" srcId="{422968A2-90BB-7042-8F38-7561CFB47855}" destId="{AA6B0519-28CD-DB48-8260-1338C2071EA2}" srcOrd="0" destOrd="0" presId="urn:microsoft.com/office/officeart/2005/8/layout/matrix1"/>
    <dgm:cxn modelId="{B06B60CD-5F78-EB4B-B262-745A1AA80F2B}" type="presOf" srcId="{A955840C-43A1-C743-83C9-12E02F10AF29}" destId="{57F53916-DFA8-9E4A-B5BC-E8DE22157309}" srcOrd="0" destOrd="0" presId="urn:microsoft.com/office/officeart/2005/8/layout/matrix1"/>
    <dgm:cxn modelId="{C9EF2E07-D41C-A94B-BAF4-9D82CFA32146}" type="presParOf" srcId="{3623B492-CD1A-0246-8509-F519A435781E}" destId="{8A62F2BB-4F9C-E74F-9B04-33430FE17449}" srcOrd="0" destOrd="0" presId="urn:microsoft.com/office/officeart/2005/8/layout/matrix1"/>
    <dgm:cxn modelId="{F53D1972-91FB-5148-A039-953D0144C9A4}" type="presParOf" srcId="{8A62F2BB-4F9C-E74F-9B04-33430FE17449}" destId="{FA7F46CD-7B8B-5C4F-B534-632D442A1F1F}" srcOrd="0" destOrd="0" presId="urn:microsoft.com/office/officeart/2005/8/layout/matrix1"/>
    <dgm:cxn modelId="{6E0413EE-F7AB-404E-AA97-EBD5027101CA}" type="presParOf" srcId="{8A62F2BB-4F9C-E74F-9B04-33430FE17449}" destId="{AFFD76A6-F367-E743-8145-24E4241A6884}" srcOrd="1" destOrd="0" presId="urn:microsoft.com/office/officeart/2005/8/layout/matrix1"/>
    <dgm:cxn modelId="{1493A499-ACEB-A840-84C6-3EE3CB4F20D1}" type="presParOf" srcId="{8A62F2BB-4F9C-E74F-9B04-33430FE17449}" destId="{57F53916-DFA8-9E4A-B5BC-E8DE22157309}" srcOrd="2" destOrd="0" presId="urn:microsoft.com/office/officeart/2005/8/layout/matrix1"/>
    <dgm:cxn modelId="{CAA3203C-884F-F842-9E93-06F0301E86D4}" type="presParOf" srcId="{8A62F2BB-4F9C-E74F-9B04-33430FE17449}" destId="{048F53E0-6244-0846-8683-82092D5EE8F2}" srcOrd="3" destOrd="0" presId="urn:microsoft.com/office/officeart/2005/8/layout/matrix1"/>
    <dgm:cxn modelId="{8F11A873-3B7B-A148-9F2A-69E7E4108032}" type="presParOf" srcId="{8A62F2BB-4F9C-E74F-9B04-33430FE17449}" destId="{4B03B5BC-C2F7-FE42-B239-F0C1E9B99201}" srcOrd="4" destOrd="0" presId="urn:microsoft.com/office/officeart/2005/8/layout/matrix1"/>
    <dgm:cxn modelId="{BE345585-C7D5-0046-AF6A-3BAEB8ACEFE8}" type="presParOf" srcId="{8A62F2BB-4F9C-E74F-9B04-33430FE17449}" destId="{4596203F-E436-2341-AA93-744714105633}" srcOrd="5" destOrd="0" presId="urn:microsoft.com/office/officeart/2005/8/layout/matrix1"/>
    <dgm:cxn modelId="{3ED9DFC7-DB86-DF40-B82D-6D620FDA3104}" type="presParOf" srcId="{8A62F2BB-4F9C-E74F-9B04-33430FE17449}" destId="{0B63E08C-19AD-8F44-9F6D-7FCC25BF4AB0}" srcOrd="6" destOrd="0" presId="urn:microsoft.com/office/officeart/2005/8/layout/matrix1"/>
    <dgm:cxn modelId="{65F6AC1B-F29D-6945-8673-3BB28E0D914C}" type="presParOf" srcId="{8A62F2BB-4F9C-E74F-9B04-33430FE17449}" destId="{C35B32AE-7609-BE41-8627-AC5E3745A261}" srcOrd="7" destOrd="0" presId="urn:microsoft.com/office/officeart/2005/8/layout/matrix1"/>
    <dgm:cxn modelId="{4BA8BA33-667D-DD42-873F-C05FE042E8D8}" type="presParOf" srcId="{3623B492-CD1A-0246-8509-F519A435781E}" destId="{AA6B0519-28CD-DB48-8260-1338C2071EA2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7F46CD-7B8B-5C4F-B534-632D442A1F1F}">
      <dsp:nvSpPr>
        <dsp:cNvPr id="0" name=""/>
        <dsp:cNvSpPr/>
      </dsp:nvSpPr>
      <dsp:spPr>
        <a:xfrm rot="16200000">
          <a:off x="700373" y="-700373"/>
          <a:ext cx="2310475" cy="3711222"/>
        </a:xfrm>
        <a:prstGeom prst="round1Rect">
          <a:avLst/>
        </a:prstGeom>
        <a:solidFill>
          <a:srgbClr val="BA122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 err="1"/>
            <a:t>Współpraca</a:t>
          </a:r>
          <a:r>
            <a:rPr lang="en-GB" sz="2400" b="1" kern="1200" dirty="0"/>
            <a:t>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 err="1"/>
            <a:t>merytoryczna</a:t>
          </a:r>
          <a:endParaRPr lang="en-GB" sz="2400" b="1" kern="1200" dirty="0"/>
        </a:p>
      </dsp:txBody>
      <dsp:txXfrm rot="5400000">
        <a:off x="-1" y="1"/>
        <a:ext cx="3711222" cy="1732856"/>
      </dsp:txXfrm>
    </dsp:sp>
    <dsp:sp modelId="{57F53916-DFA8-9E4A-B5BC-E8DE22157309}">
      <dsp:nvSpPr>
        <dsp:cNvPr id="0" name=""/>
        <dsp:cNvSpPr/>
      </dsp:nvSpPr>
      <dsp:spPr>
        <a:xfrm>
          <a:off x="3711222" y="0"/>
          <a:ext cx="3711222" cy="2310475"/>
        </a:xfrm>
        <a:prstGeom prst="round1Rect">
          <a:avLst/>
        </a:prstGeom>
        <a:solidFill>
          <a:srgbClr val="BA122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 err="1"/>
            <a:t>Współpraca</a:t>
          </a:r>
          <a:endParaRPr lang="en-GB" sz="2400" b="1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 err="1"/>
            <a:t>projektowa</a:t>
          </a:r>
          <a:r>
            <a:rPr lang="en-GB" sz="2400" b="1" kern="1200" dirty="0"/>
            <a:t> </a:t>
          </a:r>
        </a:p>
      </dsp:txBody>
      <dsp:txXfrm>
        <a:off x="3711222" y="0"/>
        <a:ext cx="3711222" cy="1732856"/>
      </dsp:txXfrm>
    </dsp:sp>
    <dsp:sp modelId="{4B03B5BC-C2F7-FE42-B239-F0C1E9B99201}">
      <dsp:nvSpPr>
        <dsp:cNvPr id="0" name=""/>
        <dsp:cNvSpPr/>
      </dsp:nvSpPr>
      <dsp:spPr>
        <a:xfrm rot="10800000">
          <a:off x="0" y="2310475"/>
          <a:ext cx="3711222" cy="2310475"/>
        </a:xfrm>
        <a:prstGeom prst="round1Rect">
          <a:avLst/>
        </a:prstGeom>
        <a:solidFill>
          <a:srgbClr val="BA122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 err="1"/>
            <a:t>Współpraca</a:t>
          </a:r>
          <a:r>
            <a:rPr lang="en-GB" sz="2400" b="1" kern="1200" dirty="0"/>
            <a:t> </a:t>
          </a:r>
          <a:r>
            <a:rPr lang="en-GB" sz="2400" b="1" kern="1200" dirty="0" err="1"/>
            <a:t>technologiczna</a:t>
          </a:r>
          <a:endParaRPr lang="en-GB" sz="2400" b="1" kern="1200" dirty="0"/>
        </a:p>
      </dsp:txBody>
      <dsp:txXfrm rot="10800000">
        <a:off x="0" y="2888093"/>
        <a:ext cx="3711222" cy="1732856"/>
      </dsp:txXfrm>
    </dsp:sp>
    <dsp:sp modelId="{0B63E08C-19AD-8F44-9F6D-7FCC25BF4AB0}">
      <dsp:nvSpPr>
        <dsp:cNvPr id="0" name=""/>
        <dsp:cNvSpPr/>
      </dsp:nvSpPr>
      <dsp:spPr>
        <a:xfrm rot="5400000">
          <a:off x="4411595" y="1610101"/>
          <a:ext cx="2310475" cy="3711222"/>
        </a:xfrm>
        <a:prstGeom prst="round1Rect">
          <a:avLst/>
        </a:prstGeom>
        <a:solidFill>
          <a:srgbClr val="BA122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 err="1"/>
            <a:t>Współpraca</a:t>
          </a:r>
          <a:r>
            <a:rPr lang="en-GB" sz="2400" b="1" kern="1200" dirty="0"/>
            <a:t>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 err="1"/>
            <a:t>wizerunkowa</a:t>
          </a:r>
          <a:endParaRPr lang="en-GB" sz="2400" b="1" kern="1200" dirty="0"/>
        </a:p>
      </dsp:txBody>
      <dsp:txXfrm rot="-5400000">
        <a:off x="3711221" y="2888093"/>
        <a:ext cx="3711222" cy="1732856"/>
      </dsp:txXfrm>
    </dsp:sp>
    <dsp:sp modelId="{AA6B0519-28CD-DB48-8260-1338C2071EA2}">
      <dsp:nvSpPr>
        <dsp:cNvPr id="0" name=""/>
        <dsp:cNvSpPr/>
      </dsp:nvSpPr>
      <dsp:spPr>
        <a:xfrm>
          <a:off x="2597855" y="1732856"/>
          <a:ext cx="2226733" cy="1155237"/>
        </a:xfrm>
        <a:prstGeom prst="roundRect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 err="1"/>
            <a:t>Płaszczyzny</a:t>
          </a:r>
          <a:r>
            <a:rPr lang="en-GB" sz="2400" b="1" kern="1200" dirty="0"/>
            <a:t> </a:t>
          </a:r>
          <a:r>
            <a:rPr lang="en-GB" sz="2400" b="1" kern="1200" dirty="0" err="1"/>
            <a:t>współpracy</a:t>
          </a:r>
          <a:endParaRPr lang="en-GB" sz="2400" b="1" kern="1200" dirty="0"/>
        </a:p>
      </dsp:txBody>
      <dsp:txXfrm>
        <a:off x="2654249" y="1789250"/>
        <a:ext cx="2113945" cy="10424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33206-ECC7-BB47-9051-EB7FCE08BA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P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94396B-A0C7-0A4D-A073-F21A516FC3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P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661C3E-AEA4-4B4E-A576-5E0225C24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6850-D0CE-0E4D-8B53-D1E40CFE9FFB}" type="datetimeFigureOut">
              <a:rPr lang="en-PL" smtClean="0"/>
              <a:t>10/03/2023</a:t>
            </a:fld>
            <a:endParaRPr lang="en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53E832-C9AC-684F-8856-4428DBA33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83B4FC-1185-364E-BA8A-24C16EF95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F0379-3EE9-7C49-8137-A261A6388C01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1613063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B4370-FAC2-7440-B0BC-648A55FB4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5E4812-971C-CC40-B496-FA4B46510B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C65B0C-E387-6448-BE1D-E4E96B4F9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6850-D0CE-0E4D-8B53-D1E40CFE9FFB}" type="datetimeFigureOut">
              <a:rPr lang="en-PL" smtClean="0"/>
              <a:t>10/03/2023</a:t>
            </a:fld>
            <a:endParaRPr lang="en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7E6694-8594-5642-A998-36B55BDCF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547A33-863E-4548-B37C-FC7A230B9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F0379-3EE9-7C49-8137-A261A6388C01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2090166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2E239E0-C890-D840-BB52-07454EC637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P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A766BB-77A9-3241-99C8-F1D426702A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11EDED-0713-C343-AB60-68599EDE9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6850-D0CE-0E4D-8B53-D1E40CFE9FFB}" type="datetimeFigureOut">
              <a:rPr lang="en-PL" smtClean="0"/>
              <a:t>10/03/2023</a:t>
            </a:fld>
            <a:endParaRPr lang="en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D527A5-D73A-FD45-912E-BF41D4619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913697-91C7-3543-9F28-171B7813B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F0379-3EE9-7C49-8137-A261A6388C01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2012652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AB7F8-4851-D242-8B69-982AA2DFF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BE0F0A-D680-3B45-AF69-89B52F0EE6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1A7221-ABF8-AA4F-961B-7AF171097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6850-D0CE-0E4D-8B53-D1E40CFE9FFB}" type="datetimeFigureOut">
              <a:rPr lang="en-PL" smtClean="0"/>
              <a:t>10/03/2023</a:t>
            </a:fld>
            <a:endParaRPr lang="en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6C538D-2359-C841-8990-EDE1C6482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5DDD28-EE54-5B46-B7B0-63EA10308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F0379-3EE9-7C49-8137-A261A6388C01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2337373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06CAA-3D17-A446-9435-3D4E6C744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P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D6CC57-4DDD-FB49-A09C-7A9048CB37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2AF13E-7AA1-4448-91A4-2BA593AC3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6850-D0CE-0E4D-8B53-D1E40CFE9FFB}" type="datetimeFigureOut">
              <a:rPr lang="en-PL" smtClean="0"/>
              <a:t>10/03/2023</a:t>
            </a:fld>
            <a:endParaRPr lang="en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526EC2-37FC-DF42-8735-170B595CE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FB7585-F3F2-954E-AF0A-65DF7A1B9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F0379-3EE9-7C49-8137-A261A6388C01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713641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19F1F-659E-C043-9336-086C9F3A2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FB802B-3969-F842-906C-DF51C26E5D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B1BBCD-8250-BE45-A489-26E65D6328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5BFFA8-EEE9-F54F-ADA0-4FEFC7300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6850-D0CE-0E4D-8B53-D1E40CFE9FFB}" type="datetimeFigureOut">
              <a:rPr lang="en-PL" smtClean="0"/>
              <a:t>10/03/2023</a:t>
            </a:fld>
            <a:endParaRPr lang="en-P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3C7B05-A24F-4E48-94FF-B6C135FBE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058741-322E-E941-B03B-A39C162F6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F0379-3EE9-7C49-8137-A261A6388C01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1486718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856A9-5FB4-2345-9C0F-5CC8A6FBE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P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F546CB-A009-5A47-93FF-43A99608D8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B89EF8-B24D-C846-9BD1-DC85D94F6A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156C3D-5BAD-D041-B512-36F3D63460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0BBFD9-0B73-E445-BF5F-D09B4E8A49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C034B4D-CD8E-914B-B45A-EF406DBC3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6850-D0CE-0E4D-8B53-D1E40CFE9FFB}" type="datetimeFigureOut">
              <a:rPr lang="en-PL" smtClean="0"/>
              <a:t>10/03/2023</a:t>
            </a:fld>
            <a:endParaRPr lang="en-P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902EBD-D27E-2A46-ABA2-136843EA6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F99B4D-9479-B243-991A-8AE70844A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F0379-3EE9-7C49-8137-A261A6388C01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3448997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F888D-BECF-A740-AA3B-81964E42E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F4FA70-7340-F544-9756-30C5F5AF1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6850-D0CE-0E4D-8B53-D1E40CFE9FFB}" type="datetimeFigureOut">
              <a:rPr lang="en-PL" smtClean="0"/>
              <a:t>10/03/2023</a:t>
            </a:fld>
            <a:endParaRPr lang="en-P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2176AE-EA7B-1D4E-9F84-717E90716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649654-4262-9444-AFAD-5111DC411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F0379-3EE9-7C49-8137-A261A6388C01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3109909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0328BBF-55C0-604F-95C9-969E7242B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6850-D0CE-0E4D-8B53-D1E40CFE9FFB}" type="datetimeFigureOut">
              <a:rPr lang="en-PL" smtClean="0"/>
              <a:t>10/03/2023</a:t>
            </a:fld>
            <a:endParaRPr lang="en-P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9BAB39-CB6B-0C4F-BAB8-B1F8D3DFB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F1B966-EFC4-8C4E-8D62-7FBEC68D2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F0379-3EE9-7C49-8137-A261A6388C01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2869684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A476C-4590-9542-BB62-D2E38B55B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P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54D39E-6E22-D543-98E0-02200EFB30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E2C2F3-872D-AE44-9216-56238EF175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B40E29-B31F-504B-A482-2A87F650E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6850-D0CE-0E4D-8B53-D1E40CFE9FFB}" type="datetimeFigureOut">
              <a:rPr lang="en-PL" smtClean="0"/>
              <a:t>10/03/2023</a:t>
            </a:fld>
            <a:endParaRPr lang="en-P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6FF852-C302-134A-8C51-AAE7B66ED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FE35A4-AEC8-7144-9A64-051CB6C92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F0379-3EE9-7C49-8137-A261A6388C01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3255853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03AA9-4A03-CC49-9330-01191E507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P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B97511-D44E-BB40-8A19-97FE447B32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P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E2F3D2-CFA9-E546-98C8-C03B2D67A2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15D6AC-75B9-E646-8308-7F1C692F0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6850-D0CE-0E4D-8B53-D1E40CFE9FFB}" type="datetimeFigureOut">
              <a:rPr lang="en-PL" smtClean="0"/>
              <a:t>10/03/2023</a:t>
            </a:fld>
            <a:endParaRPr lang="en-P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D59111-3C5E-5945-B327-937512EB2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C3555A-727A-C144-B8AF-0952C4939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F0379-3EE9-7C49-8137-A261A6388C01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3653925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B43E4C-54D9-E741-8426-86C983547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P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4E1EFA-A662-5C44-944B-6522C55855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A146DD-E9E7-6247-B3BF-4A87FA7D87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76850-D0CE-0E4D-8B53-D1E40CFE9FFB}" type="datetimeFigureOut">
              <a:rPr lang="en-PL" smtClean="0"/>
              <a:t>10/03/2023</a:t>
            </a:fld>
            <a:endParaRPr lang="en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4C7BC9-99A3-0740-AB54-53C33E36B4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C8D55C-DC33-A647-BAD9-68ECAE2130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4F0379-3EE9-7C49-8137-A261A6388C01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2715000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microsoft.com/office/2018/10/relationships/comments" Target="../comments/modernComment_100_DD401C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12" Type="http://schemas.openxmlformats.org/officeDocument/2006/relationships/image" Target="../media/image5.png"/><Relationship Id="rId2" Type="http://schemas.microsoft.com/office/2018/10/relationships/comments" Target="../comments/modernComment_125_EE73D89C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12.png"/><Relationship Id="rId5" Type="http://schemas.openxmlformats.org/officeDocument/2006/relationships/image" Target="../media/image1.jpeg"/><Relationship Id="rId10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microsoft.com/office/2018/10/relationships/comments" Target="../comments/modernComment_128_CADC4DF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.jpe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microsoft.com/office/2018/10/relationships/comments" Target="../comments/modernComment_12D_391961BF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.jpe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microsoft.com/office/2018/10/relationships/comments" Target="../comments/modernComment_129_EFEB618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.jpe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microsoft.com/office/2018/10/relationships/comments" Target="../comments/modernComment_12E_E9DC914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.jpe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microsoft.com/office/2018/10/relationships/comments" Target="../comments/modernComment_12A_7F5F603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.jpe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microsoft.com/office/2018/10/relationships/comments" Target="../comments/modernComment_12F_9251F0A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.jpe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microsoft.com/office/2018/10/relationships/comments" Target="../comments/modernComment_12B_4871717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.jpe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.png"/><Relationship Id="rId7" Type="http://schemas.openxmlformats.org/officeDocument/2006/relationships/hyperlink" Target="http://www.radasektorowa.pl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rada.telekomunikacja@pti.org.pl" TargetMode="External"/><Relationship Id="rId5" Type="http://schemas.openxmlformats.org/officeDocument/2006/relationships/hyperlink" Target="mailto:rada.informatyka@pti.org.pl" TargetMode="External"/><Relationship Id="rId10" Type="http://schemas.openxmlformats.org/officeDocument/2006/relationships/image" Target="../media/image5.png"/><Relationship Id="rId4" Type="http://schemas.openxmlformats.org/officeDocument/2006/relationships/image" Target="../media/image1.jpe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microsoft.com/office/2018/10/relationships/comments" Target="../comments/modernComment_11E_1135CAA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microsoft.com/office/2018/10/relationships/comments" Target="../comments/modernComment_12C_EF3D468B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diagramLayout" Target="../diagrams/layout1.xml"/><Relationship Id="rId12" Type="http://schemas.openxmlformats.org/officeDocument/2006/relationships/image" Target="../media/image5.png"/><Relationship Id="rId2" Type="http://schemas.microsoft.com/office/2018/10/relationships/comments" Target="../comments/modernComment_11D_5D2EC188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.xml"/><Relationship Id="rId11" Type="http://schemas.openxmlformats.org/officeDocument/2006/relationships/image" Target="../media/image4.png"/><Relationship Id="rId5" Type="http://schemas.openxmlformats.org/officeDocument/2006/relationships/image" Target="../media/image1.jpeg"/><Relationship Id="rId10" Type="http://schemas.microsoft.com/office/2007/relationships/diagramDrawing" Target="../diagrams/drawing1.xml"/><Relationship Id="rId4" Type="http://schemas.openxmlformats.org/officeDocument/2006/relationships/image" Target="../media/image3.png"/><Relationship Id="rId9" Type="http://schemas.openxmlformats.org/officeDocument/2006/relationships/diagramColors" Target="../diagrams/colors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021" y="5794286"/>
            <a:ext cx="5293652" cy="765542"/>
          </a:xfrm>
          <a:prstGeom prst="rect">
            <a:avLst/>
          </a:prstGeom>
        </p:spPr>
      </p:pic>
      <p:sp>
        <p:nvSpPr>
          <p:cNvPr id="11" name="Tytuł 1"/>
          <p:cNvSpPr txBox="1">
            <a:spLocks/>
          </p:cNvSpPr>
          <p:nvPr/>
        </p:nvSpPr>
        <p:spPr>
          <a:xfrm>
            <a:off x="1168664" y="1259765"/>
            <a:ext cx="9604580" cy="45960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pl-PL" sz="2800" dirty="0">
                <a:latin typeface="+mn-lt"/>
              </a:rPr>
              <a:t>Sztuczna inteligencja, </a:t>
            </a:r>
            <a:r>
              <a:rPr lang="pl-PL" sz="2800" dirty="0" err="1">
                <a:latin typeface="+mn-lt"/>
              </a:rPr>
              <a:t>cyberbezpieczeństwo</a:t>
            </a:r>
            <a:r>
              <a:rPr lang="pl-PL" sz="2800" dirty="0">
                <a:latin typeface="+mn-lt"/>
              </a:rPr>
              <a:t>, innowacje technologiczne. Wyzwania dla rozwoju kompetencji</a:t>
            </a:r>
          </a:p>
          <a:p>
            <a:pPr>
              <a:spcAft>
                <a:spcPts val="600"/>
              </a:spcAft>
            </a:pPr>
            <a:endParaRPr lang="pl-PL" sz="2800" b="1" dirty="0">
              <a:solidFill>
                <a:srgbClr val="BA122B"/>
              </a:solidFill>
              <a:latin typeface="+mn-lt"/>
            </a:endParaRPr>
          </a:p>
          <a:p>
            <a:pPr>
              <a:spcAft>
                <a:spcPts val="600"/>
              </a:spcAft>
            </a:pPr>
            <a:r>
              <a:rPr lang="pl-PL" sz="2800" b="1" dirty="0">
                <a:solidFill>
                  <a:srgbClr val="BA122B"/>
                </a:solidFill>
                <a:latin typeface="+mn-lt"/>
              </a:rPr>
              <a:t>Współpraca między biznesem i edukacją</a:t>
            </a:r>
          </a:p>
          <a:p>
            <a:pPr>
              <a:spcAft>
                <a:spcPts val="600"/>
              </a:spcAft>
            </a:pPr>
            <a:r>
              <a:rPr lang="pl-PL" sz="2400" b="1" dirty="0">
                <a:latin typeface="+mn-lt"/>
              </a:rPr>
              <a:t> </a:t>
            </a:r>
            <a:endParaRPr lang="pl-PL" sz="2400" dirty="0">
              <a:latin typeface="+mn-lt"/>
            </a:endParaRPr>
          </a:p>
          <a:p>
            <a:pPr>
              <a:spcAft>
                <a:spcPts val="600"/>
              </a:spcAft>
            </a:pPr>
            <a:endParaRPr lang="pl-PL" sz="2400" dirty="0">
              <a:latin typeface="+mn-lt"/>
            </a:endParaRPr>
          </a:p>
          <a:p>
            <a:pPr>
              <a:spcAft>
                <a:spcPts val="600"/>
              </a:spcAft>
            </a:pPr>
            <a:r>
              <a:rPr lang="pl-PL" sz="2400" dirty="0">
                <a:latin typeface="+mn-lt"/>
              </a:rPr>
              <a:t>Beata Ostrowska</a:t>
            </a:r>
          </a:p>
          <a:p>
            <a:pPr>
              <a:spcAft>
                <a:spcPts val="600"/>
              </a:spcAft>
            </a:pPr>
            <a:endParaRPr lang="pl-PL" sz="2400" dirty="0">
              <a:latin typeface="+mn-lt"/>
            </a:endParaRPr>
          </a:p>
          <a:p>
            <a:pPr>
              <a:spcAft>
                <a:spcPts val="600"/>
              </a:spcAft>
            </a:pPr>
            <a:r>
              <a:rPr lang="pl-PL" sz="2400" dirty="0">
                <a:latin typeface="+mn-lt"/>
              </a:rPr>
              <a:t>23 września 2023 r</a:t>
            </a:r>
            <a:r>
              <a:rPr lang="pl-PL" sz="2400">
                <a:latin typeface="+mn-lt"/>
              </a:rPr>
              <a:t>., Łódź</a:t>
            </a:r>
          </a:p>
        </p:txBody>
      </p:sp>
      <p:pic>
        <p:nvPicPr>
          <p:cNvPr id="3" name="Obraz 4" descr="Parp">
            <a:extLst>
              <a:ext uri="{FF2B5EF4-FFF2-40B4-BE49-F238E27FC236}">
                <a16:creationId xmlns:a16="http://schemas.microsoft.com/office/drawing/2014/main" id="{C23A3F9A-A27A-851C-9948-83F36AAB4148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75" y="399976"/>
            <a:ext cx="1155065" cy="413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Symbol zastępczy obrazu 6">
            <a:extLst>
              <a:ext uri="{FF2B5EF4-FFF2-40B4-BE49-F238E27FC236}">
                <a16:creationId xmlns:a16="http://schemas.microsoft.com/office/drawing/2014/main" id="{816DDD1C-A247-FBE8-B9FE-9BA6A31A443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86945" y="257788"/>
            <a:ext cx="2256858" cy="744357"/>
          </a:xfrm>
          <a:prstGeom prst="rect">
            <a:avLst/>
          </a:prstGeom>
        </p:spPr>
      </p:pic>
      <p:pic>
        <p:nvPicPr>
          <p:cNvPr id="13" name="Obraz 5">
            <a:extLst>
              <a:ext uri="{FF2B5EF4-FFF2-40B4-BE49-F238E27FC236}">
                <a16:creationId xmlns:a16="http://schemas.microsoft.com/office/drawing/2014/main" id="{D78ECF9E-5B3F-8475-9641-79BAEA38CBEB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4044" y="394295"/>
            <a:ext cx="1177481" cy="409820"/>
          </a:xfrm>
          <a:prstGeom prst="rect">
            <a:avLst/>
          </a:prstGeom>
        </p:spPr>
      </p:pic>
      <p:pic>
        <p:nvPicPr>
          <p:cNvPr id="2" name="Obraz 27">
            <a:extLst>
              <a:ext uri="{FF2B5EF4-FFF2-40B4-BE49-F238E27FC236}">
                <a16:creationId xmlns:a16="http://schemas.microsoft.com/office/drawing/2014/main" id="{F83B4A8F-D522-BAC1-7C16-436D5E98B0D6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913" y="24578"/>
            <a:ext cx="2319460" cy="1149102"/>
          </a:xfrm>
          <a:prstGeom prst="rect">
            <a:avLst/>
          </a:prstGeom>
        </p:spPr>
      </p:pic>
      <p:pic>
        <p:nvPicPr>
          <p:cNvPr id="9" name="Obraz 8" descr="Obraz zawierający tekst, zrzut ekranu, Czcionka&#10;&#10;Opis wygenerowany automatycznie">
            <a:extLst>
              <a:ext uri="{FF2B5EF4-FFF2-40B4-BE49-F238E27FC236}">
                <a16:creationId xmlns:a16="http://schemas.microsoft.com/office/drawing/2014/main" id="{7884AAC9-785E-4EBC-BE7D-6C4DEEC1FADB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055" y="193337"/>
            <a:ext cx="2687415" cy="1066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966224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Par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75" y="399976"/>
            <a:ext cx="1155065" cy="413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ymbol zastępczy obrazu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86945" y="257789"/>
            <a:ext cx="2069856" cy="682680"/>
          </a:xfrm>
          <a:prstGeom prst="rect">
            <a:avLst/>
          </a:prstGeom>
        </p:spPr>
      </p:pic>
      <p:pic>
        <p:nvPicPr>
          <p:cNvPr id="8" name="Obraz 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021" y="5794285"/>
            <a:ext cx="5145870" cy="772769"/>
          </a:xfrm>
          <a:prstGeom prst="rect">
            <a:avLst/>
          </a:prstGeom>
        </p:spPr>
      </p:pic>
      <p:sp>
        <p:nvSpPr>
          <p:cNvPr id="11" name="Tytuł 1"/>
          <p:cNvSpPr txBox="1">
            <a:spLocks/>
          </p:cNvSpPr>
          <p:nvPr/>
        </p:nvSpPr>
        <p:spPr>
          <a:xfrm>
            <a:off x="1168664" y="1259765"/>
            <a:ext cx="9604580" cy="459608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sz="4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Aft>
                <a:spcPts val="600"/>
              </a:spcAft>
            </a:pPr>
            <a:endParaRPr lang="pl-PL" sz="4400" b="1" dirty="0">
              <a:solidFill>
                <a:schemeClr val="tx1">
                  <a:lumMod val="75000"/>
                  <a:lumOff val="25000"/>
                </a:schemeClr>
              </a:solidFill>
              <a:cs typeface="Calibri Light"/>
            </a:endParaRPr>
          </a:p>
          <a:p>
            <a:pPr>
              <a:spcAft>
                <a:spcPts val="600"/>
              </a:spcAft>
            </a:pPr>
            <a:endParaRPr lang="pl-PL" sz="4400" b="1" dirty="0">
              <a:solidFill>
                <a:schemeClr val="tx1">
                  <a:lumMod val="75000"/>
                  <a:lumOff val="25000"/>
                </a:schemeClr>
              </a:solidFill>
              <a:cs typeface="Calibri Light"/>
            </a:endParaRPr>
          </a:p>
          <a:p>
            <a:pPr>
              <a:spcAft>
                <a:spcPts val="600"/>
              </a:spcAft>
            </a:pPr>
            <a:endParaRPr lang="pl-PL" sz="4400" b="1" dirty="0">
              <a:solidFill>
                <a:schemeClr val="tx1">
                  <a:lumMod val="75000"/>
                  <a:lumOff val="25000"/>
                </a:schemeClr>
              </a:solidFill>
              <a:cs typeface="Calibri Light"/>
            </a:endParaRPr>
          </a:p>
          <a:p>
            <a:endParaRPr lang="pl-PL" sz="4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l-PL" sz="2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l-PL" sz="2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pl-PL" sz="2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  <a:br>
              <a:rPr lang="pl-PL" sz="4400" b="1" dirty="0"/>
            </a:br>
            <a:endParaRPr lang="en-GB" sz="2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pole tekstowe 1">
            <a:extLst>
              <a:ext uri="{FF2B5EF4-FFF2-40B4-BE49-F238E27FC236}">
                <a16:creationId xmlns:a16="http://schemas.microsoft.com/office/drawing/2014/main" id="{4A6F7CD0-0128-1B4F-B6C3-291AFA8C4F46}"/>
              </a:ext>
            </a:extLst>
          </p:cNvPr>
          <p:cNvSpPr txBox="1"/>
          <p:nvPr/>
        </p:nvSpPr>
        <p:spPr>
          <a:xfrm>
            <a:off x="688109" y="1002146"/>
            <a:ext cx="108157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solidFill>
                  <a:srgbClr val="C00000"/>
                </a:solidFill>
              </a:rPr>
              <a:t>Przykładowe wystąpienia na wydarzeniach Rad Sektorowych</a:t>
            </a:r>
          </a:p>
        </p:txBody>
      </p:sp>
      <p:pic>
        <p:nvPicPr>
          <p:cNvPr id="2" name="Obraz 5">
            <a:extLst>
              <a:ext uri="{FF2B5EF4-FFF2-40B4-BE49-F238E27FC236}">
                <a16:creationId xmlns:a16="http://schemas.microsoft.com/office/drawing/2014/main" id="{31FFF861-9DAC-D250-6040-A2CD9610A3F7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4044" y="394295"/>
            <a:ext cx="1177481" cy="409820"/>
          </a:xfrm>
          <a:prstGeom prst="rect">
            <a:avLst/>
          </a:prstGeom>
        </p:spPr>
      </p:pic>
      <p:pic>
        <p:nvPicPr>
          <p:cNvPr id="12" name="Picture 11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DD98EC08-259A-6E91-367D-CE83ABC8DF3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429" y="1605609"/>
            <a:ext cx="3959968" cy="1948192"/>
          </a:xfrm>
          <a:prstGeom prst="rect">
            <a:avLst/>
          </a:prstGeom>
        </p:spPr>
      </p:pic>
      <p:pic>
        <p:nvPicPr>
          <p:cNvPr id="13" name="Picture 12" descr="Graphical user interface, application, PowerPoint&#10;&#10;Description automatically generated">
            <a:extLst>
              <a:ext uri="{FF2B5EF4-FFF2-40B4-BE49-F238E27FC236}">
                <a16:creationId xmlns:a16="http://schemas.microsoft.com/office/drawing/2014/main" id="{DE38BFC4-1696-E873-29DA-E6C6BE27D05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860" y="3914612"/>
            <a:ext cx="3687231" cy="1999543"/>
          </a:xfrm>
          <a:prstGeom prst="rect">
            <a:avLst/>
          </a:prstGeom>
        </p:spPr>
      </p:pic>
      <p:pic>
        <p:nvPicPr>
          <p:cNvPr id="14" name="Picture 13" descr="Diagram&#10;&#10;Description automatically generated">
            <a:extLst>
              <a:ext uri="{FF2B5EF4-FFF2-40B4-BE49-F238E27FC236}">
                <a16:creationId xmlns:a16="http://schemas.microsoft.com/office/drawing/2014/main" id="{DE05BA8C-9FFB-407A-9C4B-B3AA2CA6A72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144" y="1587917"/>
            <a:ext cx="4444285" cy="2295000"/>
          </a:xfrm>
          <a:prstGeom prst="rect">
            <a:avLst/>
          </a:prstGeom>
        </p:spPr>
      </p:pic>
      <p:pic>
        <p:nvPicPr>
          <p:cNvPr id="16" name="Picture 1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75A0947A-5639-5F65-1C3D-CD0B85758146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38" r="13466"/>
          <a:stretch/>
        </p:blipFill>
        <p:spPr>
          <a:xfrm>
            <a:off x="75649" y="2897085"/>
            <a:ext cx="3990499" cy="1971663"/>
          </a:xfrm>
          <a:prstGeom prst="rect">
            <a:avLst/>
          </a:prstGeom>
        </p:spPr>
      </p:pic>
      <p:pic>
        <p:nvPicPr>
          <p:cNvPr id="19" name="Picture 18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0F82E0FF-2A2B-E2CE-78F9-087851EAB98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66148" y="4004495"/>
            <a:ext cx="3386275" cy="1909660"/>
          </a:xfrm>
          <a:prstGeom prst="rect">
            <a:avLst/>
          </a:prstGeom>
        </p:spPr>
      </p:pic>
      <p:pic>
        <p:nvPicPr>
          <p:cNvPr id="4" name="Obraz 27">
            <a:extLst>
              <a:ext uri="{FF2B5EF4-FFF2-40B4-BE49-F238E27FC236}">
                <a16:creationId xmlns:a16="http://schemas.microsoft.com/office/drawing/2014/main" id="{56A42BC8-2954-C232-CAA9-DE736C0E2EFF}"/>
              </a:ext>
            </a:extLst>
          </p:cNvPr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913" y="24578"/>
            <a:ext cx="2319460" cy="1149102"/>
          </a:xfrm>
          <a:prstGeom prst="rect">
            <a:avLst/>
          </a:prstGeom>
        </p:spPr>
      </p:pic>
      <p:pic>
        <p:nvPicPr>
          <p:cNvPr id="17" name="Obraz 3">
            <a:extLst>
              <a:ext uri="{FF2B5EF4-FFF2-40B4-BE49-F238E27FC236}">
                <a16:creationId xmlns:a16="http://schemas.microsoft.com/office/drawing/2014/main" id="{C881400E-52EE-4900-BFAF-577B03F8FF9B}"/>
              </a:ext>
            </a:extLst>
          </p:cNvPr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071" y="166248"/>
            <a:ext cx="2660427" cy="103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569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03"/>
    </mc:Choice>
    <mc:Fallback xmlns="">
      <p:transition spd="slow" advTm="5503"/>
    </mc:Fallback>
  </mc:AlternateContent>
  <p:extLst>
    <p:ext uri="{6950BFC3-D8DA-4A85-94F7-54DA5524770B}">
      <p188:commentRel xmlns:p188="http://schemas.microsoft.com/office/powerpoint/2018/8/main" r:id="rId2"/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Par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75" y="399976"/>
            <a:ext cx="1155065" cy="413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ymbol zastępczy obrazu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86945" y="257789"/>
            <a:ext cx="2069856" cy="682680"/>
          </a:xfrm>
          <a:prstGeom prst="rect">
            <a:avLst/>
          </a:prstGeom>
        </p:spPr>
      </p:pic>
      <p:pic>
        <p:nvPicPr>
          <p:cNvPr id="8" name="Obraz 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021" y="5794285"/>
            <a:ext cx="5145870" cy="772769"/>
          </a:xfrm>
          <a:prstGeom prst="rect">
            <a:avLst/>
          </a:prstGeom>
        </p:spPr>
      </p:pic>
      <p:sp>
        <p:nvSpPr>
          <p:cNvPr id="11" name="Tytuł 1"/>
          <p:cNvSpPr txBox="1">
            <a:spLocks/>
          </p:cNvSpPr>
          <p:nvPr/>
        </p:nvSpPr>
        <p:spPr>
          <a:xfrm>
            <a:off x="1168664" y="1259765"/>
            <a:ext cx="9604580" cy="459608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sz="4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Aft>
                <a:spcPts val="600"/>
              </a:spcAft>
            </a:pPr>
            <a:endParaRPr lang="pl-PL" sz="4400" b="1" dirty="0">
              <a:solidFill>
                <a:schemeClr val="tx1">
                  <a:lumMod val="75000"/>
                  <a:lumOff val="25000"/>
                </a:schemeClr>
              </a:solidFill>
              <a:cs typeface="Calibri Light"/>
            </a:endParaRPr>
          </a:p>
          <a:p>
            <a:pPr>
              <a:spcAft>
                <a:spcPts val="600"/>
              </a:spcAft>
            </a:pPr>
            <a:endParaRPr lang="pl-PL" sz="4400" b="1" dirty="0">
              <a:solidFill>
                <a:schemeClr val="tx1">
                  <a:lumMod val="75000"/>
                  <a:lumOff val="25000"/>
                </a:schemeClr>
              </a:solidFill>
              <a:cs typeface="Calibri Light"/>
            </a:endParaRPr>
          </a:p>
          <a:p>
            <a:pPr>
              <a:spcAft>
                <a:spcPts val="600"/>
              </a:spcAft>
            </a:pPr>
            <a:endParaRPr lang="pl-PL" sz="4400" b="1" dirty="0">
              <a:solidFill>
                <a:schemeClr val="tx1">
                  <a:lumMod val="75000"/>
                  <a:lumOff val="25000"/>
                </a:schemeClr>
              </a:solidFill>
              <a:cs typeface="Calibri Light"/>
            </a:endParaRPr>
          </a:p>
          <a:p>
            <a:endParaRPr lang="pl-PL" sz="4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l-PL" sz="2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l-PL" sz="2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pl-PL" sz="2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  <a:br>
              <a:rPr lang="pl-PL" sz="4400" b="1" dirty="0"/>
            </a:br>
            <a:endParaRPr lang="en-GB" sz="2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3E9451-34D8-B440-9B66-1707DBB1271F}"/>
              </a:ext>
            </a:extLst>
          </p:cNvPr>
          <p:cNvSpPr txBox="1"/>
          <p:nvPr/>
        </p:nvSpPr>
        <p:spPr>
          <a:xfrm>
            <a:off x="563063" y="1668052"/>
            <a:ext cx="1081578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L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Solve for Tomorrow</a:t>
            </a:r>
            <a:endParaRPr lang="pl-PL" sz="24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PL" sz="24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PL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Program realizowany przez Samsung, którego celem jest </a:t>
            </a:r>
            <a:r>
              <a:rPr lang="pl-PL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wspieranie rozwoju kompetencji przyszłości młodego pokolenia poprzez tworzenie projektów odpowiadających na wyzwania otaczającego świata przy zastosowaniu metody STEAM. Trzonem programu są szkolenia z Design </a:t>
            </a:r>
            <a:r>
              <a:rPr lang="pl-PL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Thinking</a:t>
            </a:r>
            <a:r>
              <a:rPr lang="pl-PL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zorientowane na rozwiązywanie problemów. Podczas nich uczestnicy programu uczą się pracy projektowej rozwijając kompetencje: kreatywność, komunikację, kooperację i krytyczne myślenie. </a:t>
            </a:r>
          </a:p>
          <a:p>
            <a:endParaRPr lang="pl-PL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PL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pole tekstowe 1">
            <a:extLst>
              <a:ext uri="{FF2B5EF4-FFF2-40B4-BE49-F238E27FC236}">
                <a16:creationId xmlns:a16="http://schemas.microsoft.com/office/drawing/2014/main" id="{4A6F7CD0-0128-1B4F-B6C3-291AFA8C4F46}"/>
              </a:ext>
            </a:extLst>
          </p:cNvPr>
          <p:cNvSpPr txBox="1"/>
          <p:nvPr/>
        </p:nvSpPr>
        <p:spPr>
          <a:xfrm>
            <a:off x="688109" y="1027815"/>
            <a:ext cx="108157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solidFill>
                  <a:srgbClr val="C00000"/>
                </a:solidFill>
              </a:rPr>
              <a:t>Dobre praktyki</a:t>
            </a:r>
          </a:p>
        </p:txBody>
      </p:sp>
      <p:pic>
        <p:nvPicPr>
          <p:cNvPr id="2" name="Obraz 5">
            <a:extLst>
              <a:ext uri="{FF2B5EF4-FFF2-40B4-BE49-F238E27FC236}">
                <a16:creationId xmlns:a16="http://schemas.microsoft.com/office/drawing/2014/main" id="{31FFF861-9DAC-D250-6040-A2CD9610A3F7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4044" y="394295"/>
            <a:ext cx="1177481" cy="409820"/>
          </a:xfrm>
          <a:prstGeom prst="rect">
            <a:avLst/>
          </a:prstGeom>
        </p:spPr>
      </p:pic>
      <p:pic>
        <p:nvPicPr>
          <p:cNvPr id="4" name="Obraz 27">
            <a:extLst>
              <a:ext uri="{FF2B5EF4-FFF2-40B4-BE49-F238E27FC236}">
                <a16:creationId xmlns:a16="http://schemas.microsoft.com/office/drawing/2014/main" id="{3D031AA4-7931-FDF4-F68F-F70DEB6D3628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913" y="24578"/>
            <a:ext cx="2319460" cy="1149102"/>
          </a:xfrm>
          <a:prstGeom prst="rect">
            <a:avLst/>
          </a:prstGeom>
        </p:spPr>
      </p:pic>
      <p:pic>
        <p:nvPicPr>
          <p:cNvPr id="12" name="Obraz 3">
            <a:extLst>
              <a:ext uri="{FF2B5EF4-FFF2-40B4-BE49-F238E27FC236}">
                <a16:creationId xmlns:a16="http://schemas.microsoft.com/office/drawing/2014/main" id="{FDBC0BB4-AEC1-4426-AD37-D4785A2BDC0D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056" y="183364"/>
            <a:ext cx="2660427" cy="103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435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03"/>
    </mc:Choice>
    <mc:Fallback xmlns="">
      <p:transition spd="slow" advTm="5503"/>
    </mc:Fallback>
  </mc:AlternateContent>
  <p:extLst>
    <p:ext uri="{6950BFC3-D8DA-4A85-94F7-54DA5524770B}">
      <p188:commentRel xmlns:p188="http://schemas.microsoft.com/office/powerpoint/2018/8/main" r:id="rId2"/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Par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75" y="399976"/>
            <a:ext cx="1155065" cy="413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ymbol zastępczy obrazu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86945" y="257789"/>
            <a:ext cx="2069856" cy="682680"/>
          </a:xfrm>
          <a:prstGeom prst="rect">
            <a:avLst/>
          </a:prstGeom>
        </p:spPr>
      </p:pic>
      <p:pic>
        <p:nvPicPr>
          <p:cNvPr id="8" name="Obraz 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021" y="5794285"/>
            <a:ext cx="5145870" cy="772769"/>
          </a:xfrm>
          <a:prstGeom prst="rect">
            <a:avLst/>
          </a:prstGeom>
        </p:spPr>
      </p:pic>
      <p:sp>
        <p:nvSpPr>
          <p:cNvPr id="11" name="Tytuł 1"/>
          <p:cNvSpPr txBox="1">
            <a:spLocks/>
          </p:cNvSpPr>
          <p:nvPr/>
        </p:nvSpPr>
        <p:spPr>
          <a:xfrm>
            <a:off x="1168664" y="1259765"/>
            <a:ext cx="9604580" cy="459608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sz="4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Aft>
                <a:spcPts val="600"/>
              </a:spcAft>
            </a:pPr>
            <a:endParaRPr lang="pl-PL" sz="4400" b="1" dirty="0">
              <a:solidFill>
                <a:schemeClr val="tx1">
                  <a:lumMod val="75000"/>
                  <a:lumOff val="25000"/>
                </a:schemeClr>
              </a:solidFill>
              <a:cs typeface="Calibri Light"/>
            </a:endParaRPr>
          </a:p>
          <a:p>
            <a:pPr>
              <a:spcAft>
                <a:spcPts val="600"/>
              </a:spcAft>
            </a:pPr>
            <a:endParaRPr lang="pl-PL" sz="4400" b="1" dirty="0">
              <a:solidFill>
                <a:schemeClr val="tx1">
                  <a:lumMod val="75000"/>
                  <a:lumOff val="25000"/>
                </a:schemeClr>
              </a:solidFill>
              <a:cs typeface="Calibri Light"/>
            </a:endParaRPr>
          </a:p>
          <a:p>
            <a:pPr>
              <a:spcAft>
                <a:spcPts val="600"/>
              </a:spcAft>
            </a:pPr>
            <a:endParaRPr lang="pl-PL" sz="4400" b="1" dirty="0">
              <a:solidFill>
                <a:schemeClr val="tx1">
                  <a:lumMod val="75000"/>
                  <a:lumOff val="25000"/>
                </a:schemeClr>
              </a:solidFill>
              <a:cs typeface="Calibri Light"/>
            </a:endParaRPr>
          </a:p>
          <a:p>
            <a:endParaRPr lang="pl-PL" sz="4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l-PL" sz="2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l-PL" sz="2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pl-PL" sz="2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  <a:br>
              <a:rPr lang="pl-PL" sz="4400" b="1" dirty="0"/>
            </a:br>
            <a:endParaRPr lang="en-GB" sz="2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3E9451-34D8-B440-9B66-1707DBB1271F}"/>
              </a:ext>
            </a:extLst>
          </p:cNvPr>
          <p:cNvSpPr txBox="1"/>
          <p:nvPr/>
        </p:nvSpPr>
        <p:spPr>
          <a:xfrm>
            <a:off x="563063" y="1668052"/>
            <a:ext cx="10815781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L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P-Tech </a:t>
            </a:r>
            <a:endParaRPr lang="pl-PL" sz="24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PL" sz="24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PL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Globalny program IBM</a:t>
            </a:r>
            <a:r>
              <a:rPr lang="en-PL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en-PL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 Polsce został on ogłoszony w 2019 r. przez trzy firmy partnerskie (Fujitsu, IBM, Samsung) oraz trzy szkoły średnie (ZS nr 1 im. Powstańców Wielkopolskich we Wronkach, ZSTiO nr 2 w Katowicach oraz Śląskie Techniczne Zakłady Naukowe w Katowicach). Jest on realizowany we współpracy merytorycznej z Instytutem Badań Edukacyjnych. </a:t>
            </a:r>
            <a:r>
              <a:rPr lang="en-PL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Program realizowany jest na zasadzie partnerstwa, </a:t>
            </a:r>
            <a:r>
              <a:rPr lang="pl-PL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którym</a:t>
            </a:r>
            <a:r>
              <a:rPr lang="en-PL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zarówno szkoły jak i biznes wnosi </a:t>
            </a:r>
            <a:r>
              <a:rPr lang="pl-PL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swój wkład </a:t>
            </a:r>
            <a:r>
              <a:rPr lang="en-PL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kształcenie kompetencji przyszłych kadr. </a:t>
            </a:r>
            <a:r>
              <a:rPr lang="pl-PL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PL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dresuje w dużej mierze merytoryczną płaszczyznę współpracy, ale nie tylko. Oferowany jest wachlarz rozwiązań, w tam także szkolenia dla kadry nauczającej poprzez moduły edukacyjne w programie. </a:t>
            </a:r>
            <a:endParaRPr lang="en-PL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PL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pole tekstowe 1">
            <a:extLst>
              <a:ext uri="{FF2B5EF4-FFF2-40B4-BE49-F238E27FC236}">
                <a16:creationId xmlns:a16="http://schemas.microsoft.com/office/drawing/2014/main" id="{4A6F7CD0-0128-1B4F-B6C3-291AFA8C4F46}"/>
              </a:ext>
            </a:extLst>
          </p:cNvPr>
          <p:cNvSpPr txBox="1"/>
          <p:nvPr/>
        </p:nvSpPr>
        <p:spPr>
          <a:xfrm>
            <a:off x="688109" y="1027815"/>
            <a:ext cx="108157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solidFill>
                  <a:srgbClr val="C00000"/>
                </a:solidFill>
              </a:rPr>
              <a:t>Dobre praktyki</a:t>
            </a:r>
          </a:p>
        </p:txBody>
      </p:sp>
      <p:pic>
        <p:nvPicPr>
          <p:cNvPr id="2" name="Obraz 5">
            <a:extLst>
              <a:ext uri="{FF2B5EF4-FFF2-40B4-BE49-F238E27FC236}">
                <a16:creationId xmlns:a16="http://schemas.microsoft.com/office/drawing/2014/main" id="{31FFF861-9DAC-D250-6040-A2CD9610A3F7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4044" y="394295"/>
            <a:ext cx="1177481" cy="409820"/>
          </a:xfrm>
          <a:prstGeom prst="rect">
            <a:avLst/>
          </a:prstGeom>
        </p:spPr>
      </p:pic>
      <p:pic>
        <p:nvPicPr>
          <p:cNvPr id="4" name="Obraz 27">
            <a:extLst>
              <a:ext uri="{FF2B5EF4-FFF2-40B4-BE49-F238E27FC236}">
                <a16:creationId xmlns:a16="http://schemas.microsoft.com/office/drawing/2014/main" id="{3D031AA4-7931-FDF4-F68F-F70DEB6D3628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913" y="24578"/>
            <a:ext cx="2319460" cy="1149102"/>
          </a:xfrm>
          <a:prstGeom prst="rect">
            <a:avLst/>
          </a:prstGeom>
        </p:spPr>
      </p:pic>
      <p:pic>
        <p:nvPicPr>
          <p:cNvPr id="12" name="Obraz 3">
            <a:extLst>
              <a:ext uri="{FF2B5EF4-FFF2-40B4-BE49-F238E27FC236}">
                <a16:creationId xmlns:a16="http://schemas.microsoft.com/office/drawing/2014/main" id="{FDBC0BB4-AEC1-4426-AD37-D4785A2BDC0D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056" y="183364"/>
            <a:ext cx="2660427" cy="103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964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03"/>
    </mc:Choice>
    <mc:Fallback xmlns="">
      <p:transition spd="slow" advTm="5503"/>
    </mc:Fallback>
  </mc:AlternateContent>
  <p:extLst>
    <p:ext uri="{6950BFC3-D8DA-4A85-94F7-54DA5524770B}">
      <p188:commentRel xmlns:p188="http://schemas.microsoft.com/office/powerpoint/2018/8/main" r:id="rId2"/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Par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75" y="399976"/>
            <a:ext cx="1155065" cy="413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ymbol zastępczy obrazu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86945" y="257789"/>
            <a:ext cx="2069856" cy="682680"/>
          </a:xfrm>
          <a:prstGeom prst="rect">
            <a:avLst/>
          </a:prstGeom>
        </p:spPr>
      </p:pic>
      <p:pic>
        <p:nvPicPr>
          <p:cNvPr id="8" name="Obraz 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021" y="5794285"/>
            <a:ext cx="5145870" cy="772769"/>
          </a:xfrm>
          <a:prstGeom prst="rect">
            <a:avLst/>
          </a:prstGeom>
        </p:spPr>
      </p:pic>
      <p:sp>
        <p:nvSpPr>
          <p:cNvPr id="11" name="Tytuł 1"/>
          <p:cNvSpPr txBox="1">
            <a:spLocks/>
          </p:cNvSpPr>
          <p:nvPr/>
        </p:nvSpPr>
        <p:spPr>
          <a:xfrm>
            <a:off x="1168664" y="1259765"/>
            <a:ext cx="9604580" cy="459608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sz="4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Aft>
                <a:spcPts val="600"/>
              </a:spcAft>
            </a:pPr>
            <a:endParaRPr lang="pl-PL" sz="4400" b="1" dirty="0">
              <a:solidFill>
                <a:schemeClr val="tx1">
                  <a:lumMod val="75000"/>
                  <a:lumOff val="25000"/>
                </a:schemeClr>
              </a:solidFill>
              <a:cs typeface="Calibri Light"/>
            </a:endParaRPr>
          </a:p>
          <a:p>
            <a:pPr>
              <a:spcAft>
                <a:spcPts val="600"/>
              </a:spcAft>
            </a:pPr>
            <a:endParaRPr lang="pl-PL" sz="4400" b="1" dirty="0">
              <a:solidFill>
                <a:schemeClr val="tx1">
                  <a:lumMod val="75000"/>
                  <a:lumOff val="25000"/>
                </a:schemeClr>
              </a:solidFill>
              <a:cs typeface="Calibri Light"/>
            </a:endParaRPr>
          </a:p>
          <a:p>
            <a:pPr>
              <a:spcAft>
                <a:spcPts val="600"/>
              </a:spcAft>
            </a:pPr>
            <a:endParaRPr lang="pl-PL" sz="4400" b="1" dirty="0">
              <a:solidFill>
                <a:schemeClr val="tx1">
                  <a:lumMod val="75000"/>
                  <a:lumOff val="25000"/>
                </a:schemeClr>
              </a:solidFill>
              <a:cs typeface="Calibri Light"/>
            </a:endParaRPr>
          </a:p>
          <a:p>
            <a:endParaRPr lang="pl-PL" sz="4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l-PL" sz="2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l-PL" sz="2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pl-PL" sz="2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  <a:br>
              <a:rPr lang="pl-PL" sz="4400" b="1" dirty="0"/>
            </a:br>
            <a:endParaRPr lang="en-GB" sz="2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3E9451-34D8-B440-9B66-1707DBB1271F}"/>
              </a:ext>
            </a:extLst>
          </p:cNvPr>
          <p:cNvSpPr txBox="1"/>
          <p:nvPr/>
        </p:nvSpPr>
        <p:spPr>
          <a:xfrm>
            <a:off x="563063" y="1599698"/>
            <a:ext cx="997098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Red </a:t>
            </a:r>
            <a:r>
              <a:rPr lang="pl-PL" sz="24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Hat</a:t>
            </a:r>
            <a:r>
              <a:rPr lang="pl-PL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4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Academy</a:t>
            </a:r>
            <a:endParaRPr lang="pl-PL" sz="24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4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ramach tego programu, uczelnie, które nawiązały współpracę z </a:t>
            </a:r>
            <a:r>
              <a:rPr lang="pl-PL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RedHat</a:t>
            </a:r>
            <a:r>
              <a:rPr lang="pl-PL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otrzymują </a:t>
            </a:r>
            <a:r>
              <a:rPr lang="pl-PL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bezkosztowy</a:t>
            </a:r>
            <a:r>
              <a:rPr lang="pl-PL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dostęp do szkoleń z innowacyjnych rozwiązań informatycznych, w szczególności w zakresie </a:t>
            </a:r>
            <a:r>
              <a:rPr lang="pl-PL" sz="24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open </a:t>
            </a:r>
            <a:r>
              <a:rPr lang="pl-PL" sz="24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source</a:t>
            </a:r>
            <a:r>
              <a:rPr lang="pl-PL" sz="24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l-PL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zakończonych egzaminami oraz certyfikatami. Akademia ma na celu przygotowania studentów w zakresie podstawowych umiejętności w tematyce Linux, </a:t>
            </a:r>
            <a:r>
              <a:rPr lang="pl-PL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cloud</a:t>
            </a:r>
            <a:r>
              <a:rPr lang="pl-PL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 </a:t>
            </a:r>
            <a:r>
              <a:rPr lang="pl-PL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dev</a:t>
            </a:r>
            <a:r>
              <a:rPr lang="pl-PL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Istnieje również możliwość współpracy z globalnymi partnerami oferującymi infrastrukturę pod laboratoria, które są dostępne dla użytkowników platformy. </a:t>
            </a:r>
          </a:p>
          <a:p>
            <a:endParaRPr lang="pl-PL" sz="16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pole tekstowe 1">
            <a:extLst>
              <a:ext uri="{FF2B5EF4-FFF2-40B4-BE49-F238E27FC236}">
                <a16:creationId xmlns:a16="http://schemas.microsoft.com/office/drawing/2014/main" id="{4A6F7CD0-0128-1B4F-B6C3-291AFA8C4F46}"/>
              </a:ext>
            </a:extLst>
          </p:cNvPr>
          <p:cNvSpPr txBox="1"/>
          <p:nvPr/>
        </p:nvSpPr>
        <p:spPr>
          <a:xfrm>
            <a:off x="688109" y="1027815"/>
            <a:ext cx="108157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solidFill>
                  <a:srgbClr val="C00000"/>
                </a:solidFill>
              </a:rPr>
              <a:t>Dobre praktyki</a:t>
            </a:r>
          </a:p>
        </p:txBody>
      </p:sp>
      <p:pic>
        <p:nvPicPr>
          <p:cNvPr id="2" name="Obraz 5">
            <a:extLst>
              <a:ext uri="{FF2B5EF4-FFF2-40B4-BE49-F238E27FC236}">
                <a16:creationId xmlns:a16="http://schemas.microsoft.com/office/drawing/2014/main" id="{31FFF861-9DAC-D250-6040-A2CD9610A3F7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4044" y="394295"/>
            <a:ext cx="1177481" cy="409820"/>
          </a:xfrm>
          <a:prstGeom prst="rect">
            <a:avLst/>
          </a:prstGeom>
        </p:spPr>
      </p:pic>
      <p:pic>
        <p:nvPicPr>
          <p:cNvPr id="6" name="Obraz 27">
            <a:extLst>
              <a:ext uri="{FF2B5EF4-FFF2-40B4-BE49-F238E27FC236}">
                <a16:creationId xmlns:a16="http://schemas.microsoft.com/office/drawing/2014/main" id="{AD9A8E2C-DC31-C4AC-B9D8-5B52CBDDC0B0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913" y="24578"/>
            <a:ext cx="2319460" cy="1149102"/>
          </a:xfrm>
          <a:prstGeom prst="rect">
            <a:avLst/>
          </a:prstGeom>
        </p:spPr>
      </p:pic>
      <p:pic>
        <p:nvPicPr>
          <p:cNvPr id="12" name="Obraz 3">
            <a:extLst>
              <a:ext uri="{FF2B5EF4-FFF2-40B4-BE49-F238E27FC236}">
                <a16:creationId xmlns:a16="http://schemas.microsoft.com/office/drawing/2014/main" id="{163CFEF6-3ED3-4ACD-9E7D-96AA65DEBB40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373" y="227037"/>
            <a:ext cx="2660427" cy="103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180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03"/>
    </mc:Choice>
    <mc:Fallback xmlns="">
      <p:transition spd="slow" advTm="5503"/>
    </mc:Fallback>
  </mc:AlternateContent>
  <p:extLst>
    <p:ext uri="{6950BFC3-D8DA-4A85-94F7-54DA5524770B}">
      <p188:commentRel xmlns:p188="http://schemas.microsoft.com/office/powerpoint/2018/8/main" r:id="rId2"/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Par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75" y="399976"/>
            <a:ext cx="1155065" cy="413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ymbol zastępczy obrazu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86945" y="257789"/>
            <a:ext cx="2069856" cy="682680"/>
          </a:xfrm>
          <a:prstGeom prst="rect">
            <a:avLst/>
          </a:prstGeom>
        </p:spPr>
      </p:pic>
      <p:pic>
        <p:nvPicPr>
          <p:cNvPr id="8" name="Obraz 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021" y="5794285"/>
            <a:ext cx="5145870" cy="772769"/>
          </a:xfrm>
          <a:prstGeom prst="rect">
            <a:avLst/>
          </a:prstGeom>
        </p:spPr>
      </p:pic>
      <p:sp>
        <p:nvSpPr>
          <p:cNvPr id="11" name="Tytuł 1"/>
          <p:cNvSpPr txBox="1">
            <a:spLocks/>
          </p:cNvSpPr>
          <p:nvPr/>
        </p:nvSpPr>
        <p:spPr>
          <a:xfrm>
            <a:off x="1168664" y="1259765"/>
            <a:ext cx="9604580" cy="459608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sz="4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Aft>
                <a:spcPts val="600"/>
              </a:spcAft>
            </a:pPr>
            <a:endParaRPr lang="pl-PL" sz="4400" b="1" dirty="0">
              <a:solidFill>
                <a:schemeClr val="tx1">
                  <a:lumMod val="75000"/>
                  <a:lumOff val="25000"/>
                </a:schemeClr>
              </a:solidFill>
              <a:cs typeface="Calibri Light"/>
            </a:endParaRPr>
          </a:p>
          <a:p>
            <a:pPr>
              <a:spcAft>
                <a:spcPts val="600"/>
              </a:spcAft>
            </a:pPr>
            <a:endParaRPr lang="pl-PL" sz="4400" b="1" dirty="0">
              <a:solidFill>
                <a:schemeClr val="tx1">
                  <a:lumMod val="75000"/>
                  <a:lumOff val="25000"/>
                </a:schemeClr>
              </a:solidFill>
              <a:cs typeface="Calibri Light"/>
            </a:endParaRPr>
          </a:p>
          <a:p>
            <a:pPr>
              <a:spcAft>
                <a:spcPts val="600"/>
              </a:spcAft>
            </a:pPr>
            <a:endParaRPr lang="pl-PL" sz="4400" b="1" dirty="0">
              <a:solidFill>
                <a:schemeClr val="tx1">
                  <a:lumMod val="75000"/>
                  <a:lumOff val="25000"/>
                </a:schemeClr>
              </a:solidFill>
              <a:cs typeface="Calibri Light"/>
            </a:endParaRPr>
          </a:p>
          <a:p>
            <a:endParaRPr lang="pl-PL" sz="4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l-PL" sz="2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l-PL" sz="2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pl-PL" sz="2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  <a:br>
              <a:rPr lang="pl-PL" sz="4400" b="1" dirty="0"/>
            </a:br>
            <a:endParaRPr lang="en-GB" sz="2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3E9451-34D8-B440-9B66-1707DBB1271F}"/>
              </a:ext>
            </a:extLst>
          </p:cNvPr>
          <p:cNvSpPr txBox="1"/>
          <p:nvPr/>
        </p:nvSpPr>
        <p:spPr>
          <a:xfrm>
            <a:off x="563063" y="1599698"/>
            <a:ext cx="9970981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Globema</a:t>
            </a:r>
            <a:endParaRPr lang="pl-PL" sz="20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Firma może pochwalić się doskonałą współpracą z Wydziałem Geodezji i Kartografii na Politechnice Warszawskiej. Początkiem tej współpracy były merytoryczne zajęcia dotyczące metod przetwarzania danych z wykorzystaniem produktu FME oraz tworzenia aplikacji oparte na Google </a:t>
            </a:r>
            <a:r>
              <a:rPr lang="pl-PL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Maps</a:t>
            </a:r>
            <a:r>
              <a:rPr lang="pl-PL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Platform. Te początki umożliwiły dalszą współpracę w zakresie organizacji </a:t>
            </a:r>
            <a:r>
              <a:rPr lang="pl-PL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Hackathonów</a:t>
            </a:r>
            <a:r>
              <a:rPr lang="pl-PL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wspólnych konferencji oraz praktyk studenckich. Realizowana jest także współpraca w kontekście badawczo-rozwojowym w zakresie energetyki rozproszonej. </a:t>
            </a:r>
          </a:p>
          <a:p>
            <a:r>
              <a:rPr lang="pl-PL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pl-PL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rojekty B+R obejmują również inne uczelnie poza Politechniką Warszawską: Uniwersytet Warszawski (Interdyscyplinarne Centrum Modelowania Matematycznego i Komputerowego ICM Meteo) - współpraca w obszarze OZE (wpływ warunków atmosferycznych na sieci energetyczne); Politechnika Łódzka - współpraca w obszarze energetyki (symulacje pracy sieci); Akademia Górniczo–Hutnicza – współpraca w obszarze energetyki (testy wysokich napięć). Od 2009 roku Centrum Badawczo Rozwojowe </a:t>
            </a:r>
            <a:r>
              <a:rPr lang="pl-PL" sz="20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Globema</a:t>
            </a:r>
            <a:r>
              <a:rPr lang="pl-PL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zrealizowała </a:t>
            </a:r>
            <a:r>
              <a:rPr lang="pl-PL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kilkanaście projektów B+R. </a:t>
            </a:r>
            <a:endParaRPr lang="en-PL" sz="20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pole tekstowe 1">
            <a:extLst>
              <a:ext uri="{FF2B5EF4-FFF2-40B4-BE49-F238E27FC236}">
                <a16:creationId xmlns:a16="http://schemas.microsoft.com/office/drawing/2014/main" id="{4A6F7CD0-0128-1B4F-B6C3-291AFA8C4F46}"/>
              </a:ext>
            </a:extLst>
          </p:cNvPr>
          <p:cNvSpPr txBox="1"/>
          <p:nvPr/>
        </p:nvSpPr>
        <p:spPr>
          <a:xfrm>
            <a:off x="688109" y="1027815"/>
            <a:ext cx="108157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solidFill>
                  <a:srgbClr val="C00000"/>
                </a:solidFill>
              </a:rPr>
              <a:t>Dobre praktyki</a:t>
            </a:r>
          </a:p>
        </p:txBody>
      </p:sp>
      <p:pic>
        <p:nvPicPr>
          <p:cNvPr id="2" name="Obraz 5">
            <a:extLst>
              <a:ext uri="{FF2B5EF4-FFF2-40B4-BE49-F238E27FC236}">
                <a16:creationId xmlns:a16="http://schemas.microsoft.com/office/drawing/2014/main" id="{31FFF861-9DAC-D250-6040-A2CD9610A3F7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4044" y="394295"/>
            <a:ext cx="1177481" cy="409820"/>
          </a:xfrm>
          <a:prstGeom prst="rect">
            <a:avLst/>
          </a:prstGeom>
        </p:spPr>
      </p:pic>
      <p:pic>
        <p:nvPicPr>
          <p:cNvPr id="6" name="Obraz 27">
            <a:extLst>
              <a:ext uri="{FF2B5EF4-FFF2-40B4-BE49-F238E27FC236}">
                <a16:creationId xmlns:a16="http://schemas.microsoft.com/office/drawing/2014/main" id="{AD9A8E2C-DC31-C4AC-B9D8-5B52CBDDC0B0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913" y="24578"/>
            <a:ext cx="2319460" cy="1149102"/>
          </a:xfrm>
          <a:prstGeom prst="rect">
            <a:avLst/>
          </a:prstGeom>
        </p:spPr>
      </p:pic>
      <p:pic>
        <p:nvPicPr>
          <p:cNvPr id="12" name="Obraz 3">
            <a:extLst>
              <a:ext uri="{FF2B5EF4-FFF2-40B4-BE49-F238E27FC236}">
                <a16:creationId xmlns:a16="http://schemas.microsoft.com/office/drawing/2014/main" id="{163CFEF6-3ED3-4ACD-9E7D-96AA65DEBB40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373" y="227037"/>
            <a:ext cx="2660427" cy="103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546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03"/>
    </mc:Choice>
    <mc:Fallback xmlns="">
      <p:transition spd="slow" advTm="5503"/>
    </mc:Fallback>
  </mc:AlternateContent>
  <p:extLst>
    <p:ext uri="{6950BFC3-D8DA-4A85-94F7-54DA5524770B}">
      <p188:commentRel xmlns:p188="http://schemas.microsoft.com/office/powerpoint/2018/8/main" r:id="rId2"/>
    </p:ext>
  </p:extLs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Par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75" y="399976"/>
            <a:ext cx="1155065" cy="413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ymbol zastępczy obrazu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86945" y="257789"/>
            <a:ext cx="2069856" cy="682680"/>
          </a:xfrm>
          <a:prstGeom prst="rect">
            <a:avLst/>
          </a:prstGeom>
        </p:spPr>
      </p:pic>
      <p:pic>
        <p:nvPicPr>
          <p:cNvPr id="8" name="Obraz 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021" y="5794285"/>
            <a:ext cx="5145870" cy="772769"/>
          </a:xfrm>
          <a:prstGeom prst="rect">
            <a:avLst/>
          </a:prstGeom>
        </p:spPr>
      </p:pic>
      <p:sp>
        <p:nvSpPr>
          <p:cNvPr id="11" name="Tytuł 1"/>
          <p:cNvSpPr txBox="1">
            <a:spLocks/>
          </p:cNvSpPr>
          <p:nvPr/>
        </p:nvSpPr>
        <p:spPr>
          <a:xfrm>
            <a:off x="1168664" y="1259765"/>
            <a:ext cx="9604580" cy="459608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sz="4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Aft>
                <a:spcPts val="600"/>
              </a:spcAft>
            </a:pPr>
            <a:endParaRPr lang="pl-PL" sz="4400" b="1" dirty="0">
              <a:solidFill>
                <a:schemeClr val="tx1">
                  <a:lumMod val="75000"/>
                  <a:lumOff val="25000"/>
                </a:schemeClr>
              </a:solidFill>
              <a:cs typeface="Calibri Light"/>
            </a:endParaRPr>
          </a:p>
          <a:p>
            <a:pPr>
              <a:spcAft>
                <a:spcPts val="600"/>
              </a:spcAft>
            </a:pPr>
            <a:endParaRPr lang="pl-PL" sz="4400" b="1" dirty="0">
              <a:solidFill>
                <a:schemeClr val="tx1">
                  <a:lumMod val="75000"/>
                  <a:lumOff val="25000"/>
                </a:schemeClr>
              </a:solidFill>
              <a:cs typeface="Calibri Light"/>
            </a:endParaRPr>
          </a:p>
          <a:p>
            <a:pPr>
              <a:spcAft>
                <a:spcPts val="600"/>
              </a:spcAft>
            </a:pPr>
            <a:endParaRPr lang="pl-PL" sz="4400" b="1" dirty="0">
              <a:solidFill>
                <a:schemeClr val="tx1">
                  <a:lumMod val="75000"/>
                  <a:lumOff val="25000"/>
                </a:schemeClr>
              </a:solidFill>
              <a:cs typeface="Calibri Light"/>
            </a:endParaRPr>
          </a:p>
          <a:p>
            <a:endParaRPr lang="pl-PL" sz="4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l-PL" sz="2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l-PL" sz="2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pl-PL" sz="2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  <a:br>
              <a:rPr lang="pl-PL" sz="4400" b="1" dirty="0"/>
            </a:br>
            <a:endParaRPr lang="en-GB" sz="2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3E9451-34D8-B440-9B66-1707DBB1271F}"/>
              </a:ext>
            </a:extLst>
          </p:cNvPr>
          <p:cNvSpPr txBox="1"/>
          <p:nvPr/>
        </p:nvSpPr>
        <p:spPr>
          <a:xfrm>
            <a:off x="563063" y="1802589"/>
            <a:ext cx="10815781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4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Systemics</a:t>
            </a:r>
            <a:r>
              <a:rPr lang="pl-PL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– PAB</a:t>
            </a:r>
          </a:p>
          <a:p>
            <a:pPr algn="just"/>
            <a:endParaRPr lang="pl-PL" sz="24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r>
              <a:rPr lang="pl-PL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Firma od początku swojej działalności współpracuje z wyższymi uczelniami technicznymi w Polsce. Ta współpraca opiera się m.in. na informowaniu i dzieleniu się wiedzą praktyczną o trendach rozwojowych w obszarze narzędzi do pomiarów/testów dla szeroko rozumianych środowisk ICT oraz realizacji badań i analiz bieżącego stanu i </a:t>
            </a:r>
            <a:r>
              <a:rPr lang="pl-PL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QoS</a:t>
            </a:r>
            <a:r>
              <a:rPr lang="pl-PL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/</a:t>
            </a:r>
            <a:r>
              <a:rPr lang="pl-PL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QoE</a:t>
            </a:r>
            <a:r>
              <a:rPr lang="pl-PL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sieci mobilnych; prezentacjach produktów i rozwiązań liderów; omawianiu „nietypowych” </a:t>
            </a:r>
            <a:r>
              <a:rPr lang="pl-PL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use</a:t>
            </a:r>
            <a:r>
              <a:rPr lang="pl-PL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case’ów</a:t>
            </a:r>
            <a:r>
              <a:rPr lang="pl-PL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pl-PL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endParaRPr lang="pl-PL" sz="16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pole tekstowe 1">
            <a:extLst>
              <a:ext uri="{FF2B5EF4-FFF2-40B4-BE49-F238E27FC236}">
                <a16:creationId xmlns:a16="http://schemas.microsoft.com/office/drawing/2014/main" id="{4A6F7CD0-0128-1B4F-B6C3-291AFA8C4F46}"/>
              </a:ext>
            </a:extLst>
          </p:cNvPr>
          <p:cNvSpPr txBox="1"/>
          <p:nvPr/>
        </p:nvSpPr>
        <p:spPr>
          <a:xfrm>
            <a:off x="688109" y="1027815"/>
            <a:ext cx="108157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solidFill>
                  <a:srgbClr val="C00000"/>
                </a:solidFill>
              </a:rPr>
              <a:t>Dobre praktyki</a:t>
            </a:r>
          </a:p>
        </p:txBody>
      </p:sp>
      <p:pic>
        <p:nvPicPr>
          <p:cNvPr id="2" name="Obraz 5">
            <a:extLst>
              <a:ext uri="{FF2B5EF4-FFF2-40B4-BE49-F238E27FC236}">
                <a16:creationId xmlns:a16="http://schemas.microsoft.com/office/drawing/2014/main" id="{31FFF861-9DAC-D250-6040-A2CD9610A3F7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4044" y="394295"/>
            <a:ext cx="1177481" cy="409820"/>
          </a:xfrm>
          <a:prstGeom prst="rect">
            <a:avLst/>
          </a:prstGeom>
        </p:spPr>
      </p:pic>
      <p:pic>
        <p:nvPicPr>
          <p:cNvPr id="4" name="Obraz 27">
            <a:extLst>
              <a:ext uri="{FF2B5EF4-FFF2-40B4-BE49-F238E27FC236}">
                <a16:creationId xmlns:a16="http://schemas.microsoft.com/office/drawing/2014/main" id="{F2C40283-3C09-EDE1-2C61-2975359E95BA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913" y="24578"/>
            <a:ext cx="2319460" cy="1149102"/>
          </a:xfrm>
          <a:prstGeom prst="rect">
            <a:avLst/>
          </a:prstGeom>
        </p:spPr>
      </p:pic>
      <p:pic>
        <p:nvPicPr>
          <p:cNvPr id="12" name="Obraz 3">
            <a:extLst>
              <a:ext uri="{FF2B5EF4-FFF2-40B4-BE49-F238E27FC236}">
                <a16:creationId xmlns:a16="http://schemas.microsoft.com/office/drawing/2014/main" id="{872F88AD-DA0B-4BCA-AA84-68C6F8950C1B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373" y="218812"/>
            <a:ext cx="2660427" cy="103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956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03"/>
    </mc:Choice>
    <mc:Fallback xmlns="">
      <p:transition spd="slow" advTm="5503"/>
    </mc:Fallback>
  </mc:AlternateContent>
  <p:extLst>
    <p:ext uri="{6950BFC3-D8DA-4A85-94F7-54DA5524770B}">
      <p188:commentRel xmlns:p188="http://schemas.microsoft.com/office/powerpoint/2018/8/main" r:id="rId2"/>
    </p:ext>
  </p:extLs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Par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75" y="399976"/>
            <a:ext cx="1155065" cy="413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ymbol zastępczy obrazu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86945" y="257789"/>
            <a:ext cx="2069856" cy="682680"/>
          </a:xfrm>
          <a:prstGeom prst="rect">
            <a:avLst/>
          </a:prstGeom>
        </p:spPr>
      </p:pic>
      <p:pic>
        <p:nvPicPr>
          <p:cNvPr id="8" name="Obraz 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021" y="5794285"/>
            <a:ext cx="5145870" cy="772769"/>
          </a:xfrm>
          <a:prstGeom prst="rect">
            <a:avLst/>
          </a:prstGeom>
        </p:spPr>
      </p:pic>
      <p:sp>
        <p:nvSpPr>
          <p:cNvPr id="11" name="Tytuł 1"/>
          <p:cNvSpPr txBox="1">
            <a:spLocks/>
          </p:cNvSpPr>
          <p:nvPr/>
        </p:nvSpPr>
        <p:spPr>
          <a:xfrm>
            <a:off x="1168664" y="1259765"/>
            <a:ext cx="9604580" cy="459608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sz="4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Aft>
                <a:spcPts val="600"/>
              </a:spcAft>
            </a:pPr>
            <a:endParaRPr lang="pl-PL" sz="4400" b="1" dirty="0">
              <a:solidFill>
                <a:schemeClr val="tx1">
                  <a:lumMod val="75000"/>
                  <a:lumOff val="25000"/>
                </a:schemeClr>
              </a:solidFill>
              <a:cs typeface="Calibri Light"/>
            </a:endParaRPr>
          </a:p>
          <a:p>
            <a:pPr>
              <a:spcAft>
                <a:spcPts val="600"/>
              </a:spcAft>
            </a:pPr>
            <a:endParaRPr lang="pl-PL" sz="4400" b="1" dirty="0">
              <a:solidFill>
                <a:schemeClr val="tx1">
                  <a:lumMod val="75000"/>
                  <a:lumOff val="25000"/>
                </a:schemeClr>
              </a:solidFill>
              <a:cs typeface="Calibri Light"/>
            </a:endParaRPr>
          </a:p>
          <a:p>
            <a:pPr>
              <a:spcAft>
                <a:spcPts val="600"/>
              </a:spcAft>
            </a:pPr>
            <a:endParaRPr lang="pl-PL" sz="4400" b="1" dirty="0">
              <a:solidFill>
                <a:schemeClr val="tx1">
                  <a:lumMod val="75000"/>
                  <a:lumOff val="25000"/>
                </a:schemeClr>
              </a:solidFill>
              <a:cs typeface="Calibri Light"/>
            </a:endParaRPr>
          </a:p>
          <a:p>
            <a:endParaRPr lang="pl-PL" sz="4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l-PL" sz="2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l-PL" sz="2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pl-PL" sz="2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  <a:br>
              <a:rPr lang="pl-PL" sz="4400" b="1" dirty="0"/>
            </a:br>
            <a:endParaRPr lang="en-GB" sz="2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3E9451-34D8-B440-9B66-1707DBB1271F}"/>
              </a:ext>
            </a:extLst>
          </p:cNvPr>
          <p:cNvSpPr txBox="1"/>
          <p:nvPr/>
        </p:nvSpPr>
        <p:spPr>
          <a:xfrm>
            <a:off x="563063" y="1668052"/>
            <a:ext cx="1081578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GROT</a:t>
            </a:r>
          </a:p>
          <a:p>
            <a:pPr algn="just"/>
            <a:endParaRPr lang="en-PL" sz="24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pl-PL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Grupa Robocza Operatorów Telekomunikacyjnych (GROT</a:t>
            </a:r>
            <a:r>
              <a:rPr lang="pl-PL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) działająca w ramach Polskiej Izby Informatyki i Telekomunikacji stara się edukować rynek w zakresie nieszkodliwości pól elektromagnetycznych. Współpraca GROT z sektorem edukacyjnym polega na walce z dezinformacją oraz wspólnych działaniach badawczo – rozwojowych w kontekście społecznym. Na przykład, w ramach projektu edukacyjnego zajmującego się polami elektromagnetycznymi, PIIT współpracował z Katolickim Uniwersytetem Lubelskim oraz Kantar, aby przeprowadzić badanie na temat nastawienia Polaków do pola elektromagnetycznego oraz nowych technologii. </a:t>
            </a:r>
            <a:endParaRPr lang="en-PL" sz="2400" dirty="0"/>
          </a:p>
        </p:txBody>
      </p:sp>
      <p:sp>
        <p:nvSpPr>
          <p:cNvPr id="15" name="pole tekstowe 1">
            <a:extLst>
              <a:ext uri="{FF2B5EF4-FFF2-40B4-BE49-F238E27FC236}">
                <a16:creationId xmlns:a16="http://schemas.microsoft.com/office/drawing/2014/main" id="{4A6F7CD0-0128-1B4F-B6C3-291AFA8C4F46}"/>
              </a:ext>
            </a:extLst>
          </p:cNvPr>
          <p:cNvSpPr txBox="1"/>
          <p:nvPr/>
        </p:nvSpPr>
        <p:spPr>
          <a:xfrm>
            <a:off x="688109" y="1027815"/>
            <a:ext cx="108157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solidFill>
                  <a:srgbClr val="C00000"/>
                </a:solidFill>
              </a:rPr>
              <a:t>Dobre praktyki</a:t>
            </a:r>
          </a:p>
        </p:txBody>
      </p:sp>
      <p:pic>
        <p:nvPicPr>
          <p:cNvPr id="2" name="Obraz 5">
            <a:extLst>
              <a:ext uri="{FF2B5EF4-FFF2-40B4-BE49-F238E27FC236}">
                <a16:creationId xmlns:a16="http://schemas.microsoft.com/office/drawing/2014/main" id="{31FFF861-9DAC-D250-6040-A2CD9610A3F7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4044" y="394295"/>
            <a:ext cx="1177481" cy="409820"/>
          </a:xfrm>
          <a:prstGeom prst="rect">
            <a:avLst/>
          </a:prstGeom>
        </p:spPr>
      </p:pic>
      <p:pic>
        <p:nvPicPr>
          <p:cNvPr id="4" name="Obraz 27">
            <a:extLst>
              <a:ext uri="{FF2B5EF4-FFF2-40B4-BE49-F238E27FC236}">
                <a16:creationId xmlns:a16="http://schemas.microsoft.com/office/drawing/2014/main" id="{F2C40283-3C09-EDE1-2C61-2975359E95BA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913" y="24578"/>
            <a:ext cx="2319460" cy="1149102"/>
          </a:xfrm>
          <a:prstGeom prst="rect">
            <a:avLst/>
          </a:prstGeom>
        </p:spPr>
      </p:pic>
      <p:pic>
        <p:nvPicPr>
          <p:cNvPr id="12" name="Obraz 3">
            <a:extLst>
              <a:ext uri="{FF2B5EF4-FFF2-40B4-BE49-F238E27FC236}">
                <a16:creationId xmlns:a16="http://schemas.microsoft.com/office/drawing/2014/main" id="{872F88AD-DA0B-4BCA-AA84-68C6F8950C1B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373" y="218812"/>
            <a:ext cx="2660427" cy="103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84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03"/>
    </mc:Choice>
    <mc:Fallback xmlns="">
      <p:transition spd="slow" advTm="5503"/>
    </mc:Fallback>
  </mc:AlternateContent>
  <p:extLst>
    <p:ext uri="{6950BFC3-D8DA-4A85-94F7-54DA5524770B}">
      <p188:commentRel xmlns:p188="http://schemas.microsoft.com/office/powerpoint/2018/8/main" r:id="rId2"/>
    </p:ext>
  </p:extLs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Par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75" y="399976"/>
            <a:ext cx="1155065" cy="413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ymbol zastępczy obrazu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86945" y="257789"/>
            <a:ext cx="2069856" cy="682680"/>
          </a:xfrm>
          <a:prstGeom prst="rect">
            <a:avLst/>
          </a:prstGeom>
        </p:spPr>
      </p:pic>
      <p:pic>
        <p:nvPicPr>
          <p:cNvPr id="8" name="Obraz 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021" y="5794285"/>
            <a:ext cx="5145870" cy="77276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73E9451-34D8-B440-9B66-1707DBB1271F}"/>
              </a:ext>
            </a:extLst>
          </p:cNvPr>
          <p:cNvSpPr txBox="1"/>
          <p:nvPr/>
        </p:nvSpPr>
        <p:spPr>
          <a:xfrm>
            <a:off x="563063" y="1668052"/>
            <a:ext cx="10815781" cy="4387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Politechnika Warszawska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PW określiła trzy podstawowe formy współpracy, które realizują: konsorcjum projektowe, pole edukacyjne oraz pole komercyjne. </a:t>
            </a:r>
            <a:endParaRPr lang="en-P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Celem konsorcjum projektowego jest uzyskanie finansowania na projekt badawczo-rozwojowy. Politechnika po swojej stronie zapewnia wiedzę o charakterze naukowym oraz doświadczenie w realizacji prac badawczych; zasoby merytoryczne do rozwiązywania problemu na etapie badań przemysłowych. Przedsiębiorcy zapewniają wiedzę praktyczną dotycząca wdrożeń, podejście pragmatyczne do projektowanych rozwiązań (również pod kątem komercjalizacji), doświadczenie w zakresie wykorzystania nowych rozwiązań przemysłowych na rynku. </a:t>
            </a:r>
            <a:endParaRPr lang="en-P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pole tekstowe 1">
            <a:extLst>
              <a:ext uri="{FF2B5EF4-FFF2-40B4-BE49-F238E27FC236}">
                <a16:creationId xmlns:a16="http://schemas.microsoft.com/office/drawing/2014/main" id="{4A6F7CD0-0128-1B4F-B6C3-291AFA8C4F46}"/>
              </a:ext>
            </a:extLst>
          </p:cNvPr>
          <p:cNvSpPr txBox="1"/>
          <p:nvPr/>
        </p:nvSpPr>
        <p:spPr>
          <a:xfrm>
            <a:off x="688109" y="1027815"/>
            <a:ext cx="108157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solidFill>
                  <a:srgbClr val="C00000"/>
                </a:solidFill>
              </a:rPr>
              <a:t>Dobre praktyki</a:t>
            </a:r>
          </a:p>
        </p:txBody>
      </p:sp>
      <p:pic>
        <p:nvPicPr>
          <p:cNvPr id="2" name="Obraz 5">
            <a:extLst>
              <a:ext uri="{FF2B5EF4-FFF2-40B4-BE49-F238E27FC236}">
                <a16:creationId xmlns:a16="http://schemas.microsoft.com/office/drawing/2014/main" id="{31FFF861-9DAC-D250-6040-A2CD9610A3F7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4044" y="394295"/>
            <a:ext cx="1177481" cy="409820"/>
          </a:xfrm>
          <a:prstGeom prst="rect">
            <a:avLst/>
          </a:prstGeom>
        </p:spPr>
      </p:pic>
      <p:pic>
        <p:nvPicPr>
          <p:cNvPr id="4" name="Obraz 27">
            <a:extLst>
              <a:ext uri="{FF2B5EF4-FFF2-40B4-BE49-F238E27FC236}">
                <a16:creationId xmlns:a16="http://schemas.microsoft.com/office/drawing/2014/main" id="{3A264CEC-0212-2016-527E-44054E44A30B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913" y="24578"/>
            <a:ext cx="2319460" cy="1149102"/>
          </a:xfrm>
          <a:prstGeom prst="rect">
            <a:avLst/>
          </a:prstGeom>
        </p:spPr>
      </p:pic>
      <p:pic>
        <p:nvPicPr>
          <p:cNvPr id="9" name="Obraz 3">
            <a:extLst>
              <a:ext uri="{FF2B5EF4-FFF2-40B4-BE49-F238E27FC236}">
                <a16:creationId xmlns:a16="http://schemas.microsoft.com/office/drawing/2014/main" id="{A2692375-7B1D-4359-9291-030401F20081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373" y="168683"/>
            <a:ext cx="2660427" cy="103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394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03"/>
    </mc:Choice>
    <mc:Fallback xmlns="">
      <p:transition spd="slow" advTm="5503"/>
    </mc:Fallback>
  </mc:AlternateContent>
  <p:extLst>
    <p:ext uri="{6950BFC3-D8DA-4A85-94F7-54DA5524770B}">
      <p188:commentRel xmlns:p188="http://schemas.microsoft.com/office/powerpoint/2018/8/main" r:id="rId2"/>
    </p:ext>
  </p:extLs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Par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75" y="399976"/>
            <a:ext cx="1155065" cy="413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ymbol zastępczy obrazu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05416" y="176773"/>
            <a:ext cx="2522261" cy="831891"/>
          </a:xfrm>
          <a:prstGeom prst="rect">
            <a:avLst/>
          </a:prstGeom>
        </p:spPr>
      </p:pic>
      <p:pic>
        <p:nvPicPr>
          <p:cNvPr id="8" name="Obraz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730" y="6254683"/>
            <a:ext cx="4463415" cy="589915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1058006" y="2197850"/>
            <a:ext cx="8404045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74930">
              <a:spcAft>
                <a:spcPts val="0"/>
              </a:spcAft>
            </a:pPr>
            <a:endParaRPr lang="pl-PL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74930">
              <a:spcAft>
                <a:spcPts val="0"/>
              </a:spcAft>
            </a:pPr>
            <a:r>
              <a:rPr lang="pl-PL" sz="2400" dirty="0">
                <a:ea typeface="Calibri" panose="020F0502020204030204" pitchFamily="34" charset="0"/>
                <a:cs typeface="Times New Roman" panose="02020603050405020304" pitchFamily="18" charset="0"/>
              </a:rPr>
              <a:t>Dziękuję za uwagę</a:t>
            </a:r>
          </a:p>
          <a:p>
            <a:pPr marR="74930">
              <a:spcAft>
                <a:spcPts val="0"/>
              </a:spcAft>
            </a:pPr>
            <a:endParaRPr lang="pl-PL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791845">
              <a:spcAft>
                <a:spcPts val="0"/>
              </a:spcAft>
            </a:pPr>
            <a:r>
              <a:rPr lang="pl-PL" sz="2400" dirty="0">
                <a:ea typeface="Calibri" panose="020F0502020204030204" pitchFamily="34" charset="0"/>
                <a:cs typeface="Arial" panose="020B0604020202020204" pitchFamily="34" charset="0"/>
              </a:rPr>
              <a:t>e-mail:</a:t>
            </a:r>
          </a:p>
          <a:p>
            <a:pPr marR="791845"/>
            <a:r>
              <a:rPr lang="pl-PL" sz="2400" dirty="0"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rada.informatyka@pti.org.pl</a:t>
            </a:r>
            <a:r>
              <a:rPr lang="pl-PL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R="791845"/>
            <a:r>
              <a:rPr lang="pl-PL" sz="2400" dirty="0"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rada.telekomunikacja@pti.org.pl</a:t>
            </a:r>
            <a:r>
              <a:rPr lang="pl-PL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R="791845">
              <a:spcAft>
                <a:spcPts val="0"/>
              </a:spcAft>
            </a:pPr>
            <a:endParaRPr lang="pl-PL" sz="2400" dirty="0">
              <a:solidFill>
                <a:schemeClr val="accent2">
                  <a:lumMod val="75000"/>
                </a:schemeClr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791845">
              <a:spcAft>
                <a:spcPts val="0"/>
              </a:spcAft>
            </a:pPr>
            <a:r>
              <a:rPr lang="pl-PL" sz="2400" dirty="0">
                <a:solidFill>
                  <a:schemeClr val="accent2">
                    <a:lumMod val="75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  <a:hlinkClick r:id="rId7"/>
              </a:rPr>
              <a:t>www.radasektorowa.pl</a:t>
            </a:r>
            <a:endParaRPr lang="pl-PL" sz="2400" dirty="0">
              <a:solidFill>
                <a:schemeClr val="accent2">
                  <a:lumMod val="75000"/>
                </a:schemeClr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Obraz 5">
            <a:extLst>
              <a:ext uri="{FF2B5EF4-FFF2-40B4-BE49-F238E27FC236}">
                <a16:creationId xmlns:a16="http://schemas.microsoft.com/office/drawing/2014/main" id="{7D55079E-202B-76CE-288A-16AAD9E467CD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4044" y="394295"/>
            <a:ext cx="1177481" cy="409820"/>
          </a:xfrm>
          <a:prstGeom prst="rect">
            <a:avLst/>
          </a:prstGeom>
        </p:spPr>
      </p:pic>
      <p:pic>
        <p:nvPicPr>
          <p:cNvPr id="9" name="Obraz 3">
            <a:extLst>
              <a:ext uri="{FF2B5EF4-FFF2-40B4-BE49-F238E27FC236}">
                <a16:creationId xmlns:a16="http://schemas.microsoft.com/office/drawing/2014/main" id="{990CF44B-B599-4273-B3CD-259B5717168F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746" y="201249"/>
            <a:ext cx="2660427" cy="1032728"/>
          </a:xfrm>
          <a:prstGeom prst="rect">
            <a:avLst/>
          </a:prstGeom>
        </p:spPr>
      </p:pic>
      <p:pic>
        <p:nvPicPr>
          <p:cNvPr id="12" name="Obraz 27">
            <a:extLst>
              <a:ext uri="{FF2B5EF4-FFF2-40B4-BE49-F238E27FC236}">
                <a16:creationId xmlns:a16="http://schemas.microsoft.com/office/drawing/2014/main" id="{7118C61F-4240-44AC-BA78-38F838904454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913" y="24578"/>
            <a:ext cx="2319460" cy="1149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535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Par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75" y="399976"/>
            <a:ext cx="1155065" cy="413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ymbol zastępczy obrazu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86945" y="257789"/>
            <a:ext cx="2069856" cy="682680"/>
          </a:xfrm>
          <a:prstGeom prst="rect">
            <a:avLst/>
          </a:prstGeom>
        </p:spPr>
      </p:pic>
      <p:pic>
        <p:nvPicPr>
          <p:cNvPr id="8" name="Obraz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021" y="5794285"/>
            <a:ext cx="5145870" cy="772769"/>
          </a:xfrm>
          <a:prstGeom prst="rect">
            <a:avLst/>
          </a:prstGeom>
        </p:spPr>
      </p:pic>
      <p:sp>
        <p:nvSpPr>
          <p:cNvPr id="11" name="Tytuł 1"/>
          <p:cNvSpPr txBox="1">
            <a:spLocks/>
          </p:cNvSpPr>
          <p:nvPr/>
        </p:nvSpPr>
        <p:spPr>
          <a:xfrm>
            <a:off x="1168664" y="1259765"/>
            <a:ext cx="9604580" cy="459608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sz="4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Aft>
                <a:spcPts val="600"/>
              </a:spcAft>
            </a:pPr>
            <a:endParaRPr lang="pl-PL" sz="4400" b="1" dirty="0">
              <a:solidFill>
                <a:schemeClr val="tx1">
                  <a:lumMod val="75000"/>
                  <a:lumOff val="25000"/>
                </a:schemeClr>
              </a:solidFill>
              <a:cs typeface="Calibri Light"/>
            </a:endParaRPr>
          </a:p>
          <a:p>
            <a:pPr>
              <a:spcAft>
                <a:spcPts val="600"/>
              </a:spcAft>
            </a:pPr>
            <a:endParaRPr lang="pl-PL" sz="4400" b="1" dirty="0">
              <a:solidFill>
                <a:schemeClr val="tx1">
                  <a:lumMod val="75000"/>
                  <a:lumOff val="25000"/>
                </a:schemeClr>
              </a:solidFill>
              <a:cs typeface="Calibri Light"/>
            </a:endParaRPr>
          </a:p>
          <a:p>
            <a:pPr>
              <a:spcAft>
                <a:spcPts val="600"/>
              </a:spcAft>
            </a:pPr>
            <a:endParaRPr lang="pl-PL" sz="4400" b="1" dirty="0">
              <a:solidFill>
                <a:schemeClr val="tx1">
                  <a:lumMod val="75000"/>
                  <a:lumOff val="25000"/>
                </a:schemeClr>
              </a:solidFill>
              <a:cs typeface="Calibri Light"/>
            </a:endParaRPr>
          </a:p>
          <a:p>
            <a:endParaRPr lang="pl-PL" sz="4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l-PL" sz="2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l-PL" sz="2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pl-PL" sz="2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  <a:br>
              <a:rPr lang="pl-PL" sz="4400" b="1" dirty="0"/>
            </a:br>
            <a:endParaRPr lang="en-GB" sz="2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pole tekstowe 1">
            <a:extLst>
              <a:ext uri="{FF2B5EF4-FFF2-40B4-BE49-F238E27FC236}">
                <a16:creationId xmlns:a16="http://schemas.microsoft.com/office/drawing/2014/main" id="{4A6F7CD0-0128-1B4F-B6C3-291AFA8C4F46}"/>
              </a:ext>
            </a:extLst>
          </p:cNvPr>
          <p:cNvSpPr txBox="1"/>
          <p:nvPr/>
        </p:nvSpPr>
        <p:spPr>
          <a:xfrm>
            <a:off x="688109" y="1002146"/>
            <a:ext cx="108157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sz="3200" b="1" dirty="0">
              <a:solidFill>
                <a:srgbClr val="C00000"/>
              </a:solidFill>
            </a:endParaRPr>
          </a:p>
          <a:p>
            <a:pPr algn="ctr"/>
            <a:r>
              <a:rPr lang="pl-PL" sz="3200" b="1" dirty="0">
                <a:solidFill>
                  <a:srgbClr val="C00000"/>
                </a:solidFill>
              </a:rPr>
              <a:t>Zadania Rady Sektorowej</a:t>
            </a:r>
          </a:p>
        </p:txBody>
      </p:sp>
      <p:pic>
        <p:nvPicPr>
          <p:cNvPr id="2" name="Obraz 5">
            <a:extLst>
              <a:ext uri="{FF2B5EF4-FFF2-40B4-BE49-F238E27FC236}">
                <a16:creationId xmlns:a16="http://schemas.microsoft.com/office/drawing/2014/main" id="{3BD4763D-8242-5C4D-876C-7EFBBBECBE8C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4044" y="394295"/>
            <a:ext cx="1177481" cy="4098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DF6C999-2BB8-FFA5-B5E1-3759B5528B5F}"/>
              </a:ext>
            </a:extLst>
          </p:cNvPr>
          <p:cNvSpPr txBox="1"/>
          <p:nvPr/>
        </p:nvSpPr>
        <p:spPr>
          <a:xfrm>
            <a:off x="1222706" y="2457894"/>
            <a:ext cx="10595728" cy="2957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lnSpc>
                <a:spcPct val="150000"/>
              </a:lnSpc>
              <a:buChar char="•"/>
            </a:pPr>
            <a:r>
              <a:rPr lang="pl-PL" sz="1800" dirty="0"/>
              <a:t>Podejmowanie i realizowanie inicjatyw w obszarze edukacji</a:t>
            </a:r>
          </a:p>
          <a:p>
            <a:pPr marL="342900" indent="-342900" algn="l">
              <a:lnSpc>
                <a:spcPct val="150000"/>
              </a:lnSpc>
              <a:buChar char="•"/>
            </a:pPr>
            <a:r>
              <a:rPr lang="pl-PL" sz="1800" dirty="0"/>
              <a:t>Prowadzenie aktywności badawczej i analitycznej przez Radę</a:t>
            </a:r>
          </a:p>
          <a:p>
            <a:pPr marL="342900" indent="-342900" algn="l">
              <a:lnSpc>
                <a:spcPct val="150000"/>
              </a:lnSpc>
              <a:buChar char="•"/>
            </a:pPr>
            <a:r>
              <a:rPr lang="pl-PL" sz="1800" dirty="0"/>
              <a:t>Opracowywanie rekomendacji Rady</a:t>
            </a:r>
          </a:p>
          <a:p>
            <a:pPr marL="342900" indent="-342900" algn="l">
              <a:lnSpc>
                <a:spcPct val="150000"/>
              </a:lnSpc>
              <a:buChar char="•"/>
            </a:pPr>
            <a:r>
              <a:rPr lang="pl-PL" dirty="0"/>
              <a:t>Wsparcie nawiązywania współpracy pomiędzy przedstawicielami edukacji i biznesem</a:t>
            </a:r>
          </a:p>
          <a:p>
            <a:pPr marL="342900" indent="-342900">
              <a:lnSpc>
                <a:spcPct val="150000"/>
              </a:lnSpc>
              <a:buFontTx/>
              <a:buChar char="•"/>
            </a:pPr>
            <a:r>
              <a:rPr lang="pl-PL" dirty="0"/>
              <a:t>Prowadzenie działań informacyjno-edukacyjnych i komunikacyjnych Rady</a:t>
            </a:r>
            <a:endParaRPr lang="pl-PL" sz="1800" dirty="0"/>
          </a:p>
          <a:p>
            <a:pPr algn="l">
              <a:lnSpc>
                <a:spcPct val="150000"/>
              </a:lnSpc>
            </a:pPr>
            <a:endParaRPr lang="pl-PL" sz="1800" dirty="0"/>
          </a:p>
          <a:p>
            <a:pPr>
              <a:lnSpc>
                <a:spcPct val="150000"/>
              </a:lnSpc>
            </a:pPr>
            <a:endParaRPr lang="pl-PL" dirty="0"/>
          </a:p>
        </p:txBody>
      </p:sp>
      <p:pic>
        <p:nvPicPr>
          <p:cNvPr id="6" name="Obraz 27">
            <a:extLst>
              <a:ext uri="{FF2B5EF4-FFF2-40B4-BE49-F238E27FC236}">
                <a16:creationId xmlns:a16="http://schemas.microsoft.com/office/drawing/2014/main" id="{DA9B0D03-B63A-C3A2-3626-7947CF196B6D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913" y="24578"/>
            <a:ext cx="2319460" cy="1149102"/>
          </a:xfrm>
          <a:prstGeom prst="rect">
            <a:avLst/>
          </a:prstGeom>
        </p:spPr>
      </p:pic>
      <p:pic>
        <p:nvPicPr>
          <p:cNvPr id="10" name="Obraz 9" descr="Obraz zawierający tekst, zrzut ekranu, Czcionka&#10;&#10;Opis wygenerowany automatycznie">
            <a:extLst>
              <a:ext uri="{FF2B5EF4-FFF2-40B4-BE49-F238E27FC236}">
                <a16:creationId xmlns:a16="http://schemas.microsoft.com/office/drawing/2014/main" id="{9FF47021-3377-42FC-B63A-8DC915920A5E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055" y="193337"/>
            <a:ext cx="2687415" cy="1066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640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03"/>
    </mc:Choice>
    <mc:Fallback xmlns="">
      <p:transition spd="slow" advTm="5503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Par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75" y="399976"/>
            <a:ext cx="1155065" cy="413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ymbol zastępczy obrazu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86945" y="257789"/>
            <a:ext cx="2069856" cy="682680"/>
          </a:xfrm>
          <a:prstGeom prst="rect">
            <a:avLst/>
          </a:prstGeom>
        </p:spPr>
      </p:pic>
      <p:pic>
        <p:nvPicPr>
          <p:cNvPr id="8" name="Obraz 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021" y="5794285"/>
            <a:ext cx="5145870" cy="772769"/>
          </a:xfrm>
          <a:prstGeom prst="rect">
            <a:avLst/>
          </a:prstGeom>
        </p:spPr>
      </p:pic>
      <p:sp>
        <p:nvSpPr>
          <p:cNvPr id="11" name="Tytuł 1"/>
          <p:cNvSpPr txBox="1">
            <a:spLocks/>
          </p:cNvSpPr>
          <p:nvPr/>
        </p:nvSpPr>
        <p:spPr>
          <a:xfrm>
            <a:off x="1168664" y="1259765"/>
            <a:ext cx="9604580" cy="459608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sz="4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Aft>
                <a:spcPts val="600"/>
              </a:spcAft>
            </a:pPr>
            <a:endParaRPr lang="pl-PL" sz="4400" b="1" dirty="0">
              <a:solidFill>
                <a:schemeClr val="tx1">
                  <a:lumMod val="75000"/>
                  <a:lumOff val="25000"/>
                </a:schemeClr>
              </a:solidFill>
              <a:cs typeface="Calibri Light"/>
            </a:endParaRPr>
          </a:p>
          <a:p>
            <a:pPr>
              <a:spcAft>
                <a:spcPts val="600"/>
              </a:spcAft>
            </a:pPr>
            <a:endParaRPr lang="pl-PL" sz="4400" b="1" dirty="0">
              <a:solidFill>
                <a:schemeClr val="tx1">
                  <a:lumMod val="75000"/>
                  <a:lumOff val="25000"/>
                </a:schemeClr>
              </a:solidFill>
              <a:cs typeface="Calibri Light"/>
            </a:endParaRPr>
          </a:p>
          <a:p>
            <a:pPr>
              <a:spcAft>
                <a:spcPts val="600"/>
              </a:spcAft>
            </a:pPr>
            <a:endParaRPr lang="pl-PL" sz="4400" b="1" dirty="0">
              <a:solidFill>
                <a:schemeClr val="tx1">
                  <a:lumMod val="75000"/>
                  <a:lumOff val="25000"/>
                </a:schemeClr>
              </a:solidFill>
              <a:cs typeface="Calibri Light"/>
            </a:endParaRPr>
          </a:p>
          <a:p>
            <a:endParaRPr lang="pl-PL" sz="4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l-PL" sz="2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l-PL" sz="2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pl-PL" sz="2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  <a:br>
              <a:rPr lang="pl-PL" sz="4400" b="1" dirty="0"/>
            </a:br>
            <a:endParaRPr lang="en-GB" sz="2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3E9451-34D8-B440-9B66-1707DBB1271F}"/>
              </a:ext>
            </a:extLst>
          </p:cNvPr>
          <p:cNvSpPr txBox="1"/>
          <p:nvPr/>
        </p:nvSpPr>
        <p:spPr>
          <a:xfrm>
            <a:off x="729065" y="2564489"/>
            <a:ext cx="1081578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L" sz="2000" dirty="0"/>
              <a:t>W </a:t>
            </a:r>
            <a:r>
              <a:rPr lang="pl-PL" sz="2000" dirty="0"/>
              <a:t>projektach Sektorowych Rad ds. Kompetencji (Informatyka oraz Telekomunikacja i </a:t>
            </a:r>
            <a:r>
              <a:rPr lang="pl-PL" sz="2000" dirty="0" err="1"/>
              <a:t>Cyberbezpieczeństwo</a:t>
            </a:r>
            <a:r>
              <a:rPr lang="pl-PL" sz="2000" dirty="0"/>
              <a:t>) jednym z celów rady to podejmowanie i realizowanie inicjatyw w obszarze edukacji.</a:t>
            </a:r>
          </a:p>
          <a:p>
            <a:endParaRPr lang="pl-PL" sz="2000" dirty="0"/>
          </a:p>
          <a:p>
            <a:r>
              <a:rPr lang="pl-PL" sz="2000" dirty="0"/>
              <a:t>Celem takiego porozumienia jest deklaracja współpracy nowej oraz aktualnej. </a:t>
            </a:r>
          </a:p>
          <a:p>
            <a:r>
              <a:rPr lang="pl-PL" sz="2000" dirty="0"/>
              <a:t>Skupione jest ono na swobodnej wymianie wiedzy i transferu doświadczeń w zakresie prowadzonych przez strony porozumienia działań, których celem będzie wzajemny rozwój i lepsze dopasowanie do oczekiwań otoczenia zewnętrznego (w tym rynku pracy). </a:t>
            </a:r>
          </a:p>
          <a:p>
            <a:endParaRPr lang="en-PL" sz="1600" dirty="0"/>
          </a:p>
        </p:txBody>
      </p:sp>
      <p:sp>
        <p:nvSpPr>
          <p:cNvPr id="15" name="pole tekstowe 1">
            <a:extLst>
              <a:ext uri="{FF2B5EF4-FFF2-40B4-BE49-F238E27FC236}">
                <a16:creationId xmlns:a16="http://schemas.microsoft.com/office/drawing/2014/main" id="{4A6F7CD0-0128-1B4F-B6C3-291AFA8C4F46}"/>
              </a:ext>
            </a:extLst>
          </p:cNvPr>
          <p:cNvSpPr txBox="1"/>
          <p:nvPr/>
        </p:nvSpPr>
        <p:spPr>
          <a:xfrm>
            <a:off x="688109" y="1002146"/>
            <a:ext cx="108157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sz="3200" b="1" dirty="0">
              <a:solidFill>
                <a:srgbClr val="C00000"/>
              </a:solidFill>
            </a:endParaRPr>
          </a:p>
          <a:p>
            <a:pPr algn="ctr"/>
            <a:r>
              <a:rPr lang="pl-PL" sz="3200" b="1" dirty="0">
                <a:solidFill>
                  <a:srgbClr val="C00000"/>
                </a:solidFill>
              </a:rPr>
              <a:t>Współpraca biznesu i edukacji</a:t>
            </a:r>
          </a:p>
        </p:txBody>
      </p:sp>
      <p:pic>
        <p:nvPicPr>
          <p:cNvPr id="2" name="Obraz 5">
            <a:extLst>
              <a:ext uri="{FF2B5EF4-FFF2-40B4-BE49-F238E27FC236}">
                <a16:creationId xmlns:a16="http://schemas.microsoft.com/office/drawing/2014/main" id="{4F08AD68-9A25-B5BE-3595-43B09FA3F6BC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4044" y="394295"/>
            <a:ext cx="1177481" cy="409820"/>
          </a:xfrm>
          <a:prstGeom prst="rect">
            <a:avLst/>
          </a:prstGeom>
        </p:spPr>
      </p:pic>
      <p:pic>
        <p:nvPicPr>
          <p:cNvPr id="4" name="Obraz 27">
            <a:extLst>
              <a:ext uri="{FF2B5EF4-FFF2-40B4-BE49-F238E27FC236}">
                <a16:creationId xmlns:a16="http://schemas.microsoft.com/office/drawing/2014/main" id="{E2AB05F4-06EA-2113-1A61-2C26A3A3DAE3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913" y="24578"/>
            <a:ext cx="2319460" cy="1149102"/>
          </a:xfrm>
          <a:prstGeom prst="rect">
            <a:avLst/>
          </a:prstGeom>
        </p:spPr>
      </p:pic>
      <p:pic>
        <p:nvPicPr>
          <p:cNvPr id="12" name="Obraz 11" descr="Obraz zawierający tekst, zrzut ekranu, Czcionka&#10;&#10;Opis wygenerowany automatycznie">
            <a:extLst>
              <a:ext uri="{FF2B5EF4-FFF2-40B4-BE49-F238E27FC236}">
                <a16:creationId xmlns:a16="http://schemas.microsoft.com/office/drawing/2014/main" id="{1D4D3051-0CE1-47B2-9F38-08DA0A4BFC2C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055" y="193337"/>
            <a:ext cx="2687415" cy="1066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37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03"/>
    </mc:Choice>
    <mc:Fallback xmlns="">
      <p:transition spd="slow" advTm="5503"/>
    </mc:Fallback>
  </mc:AlternateContent>
  <p:extLst>
    <p:ext uri="{6950BFC3-D8DA-4A85-94F7-54DA5524770B}">
      <p188:commentRel xmlns:p188="http://schemas.microsoft.com/office/powerpoint/2018/8/main" r:id="rId2"/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Par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75" y="399976"/>
            <a:ext cx="1155065" cy="413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ymbol zastępczy obrazu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86945" y="257789"/>
            <a:ext cx="2069856" cy="682680"/>
          </a:xfrm>
          <a:prstGeom prst="rect">
            <a:avLst/>
          </a:prstGeom>
        </p:spPr>
      </p:pic>
      <p:pic>
        <p:nvPicPr>
          <p:cNvPr id="8" name="Obraz 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021" y="5794285"/>
            <a:ext cx="5145870" cy="772769"/>
          </a:xfrm>
          <a:prstGeom prst="rect">
            <a:avLst/>
          </a:prstGeom>
        </p:spPr>
      </p:pic>
      <p:sp>
        <p:nvSpPr>
          <p:cNvPr id="11" name="Tytuł 1"/>
          <p:cNvSpPr txBox="1">
            <a:spLocks/>
          </p:cNvSpPr>
          <p:nvPr/>
        </p:nvSpPr>
        <p:spPr>
          <a:xfrm>
            <a:off x="1168664" y="1259765"/>
            <a:ext cx="9604580" cy="459608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sz="4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Aft>
                <a:spcPts val="600"/>
              </a:spcAft>
            </a:pPr>
            <a:endParaRPr lang="pl-PL" sz="4400" b="1" dirty="0">
              <a:solidFill>
                <a:schemeClr val="tx1">
                  <a:lumMod val="75000"/>
                  <a:lumOff val="25000"/>
                </a:schemeClr>
              </a:solidFill>
              <a:cs typeface="Calibri Light"/>
            </a:endParaRPr>
          </a:p>
          <a:p>
            <a:pPr>
              <a:spcAft>
                <a:spcPts val="600"/>
              </a:spcAft>
            </a:pPr>
            <a:endParaRPr lang="pl-PL" sz="4400" b="1" dirty="0">
              <a:solidFill>
                <a:schemeClr val="tx1">
                  <a:lumMod val="75000"/>
                  <a:lumOff val="25000"/>
                </a:schemeClr>
              </a:solidFill>
              <a:cs typeface="Calibri Light"/>
            </a:endParaRPr>
          </a:p>
          <a:p>
            <a:pPr>
              <a:spcAft>
                <a:spcPts val="600"/>
              </a:spcAft>
            </a:pPr>
            <a:endParaRPr lang="pl-PL" sz="4400" b="1" dirty="0">
              <a:solidFill>
                <a:schemeClr val="tx1">
                  <a:lumMod val="75000"/>
                  <a:lumOff val="25000"/>
                </a:schemeClr>
              </a:solidFill>
              <a:cs typeface="Calibri Light"/>
            </a:endParaRPr>
          </a:p>
          <a:p>
            <a:endParaRPr lang="pl-PL" sz="4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l-PL" sz="2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l-PL" sz="2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pl-PL" sz="2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  <a:br>
              <a:rPr lang="pl-PL" sz="4400" b="1" dirty="0"/>
            </a:br>
            <a:endParaRPr lang="en-GB" sz="2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3E9451-34D8-B440-9B66-1707DBB1271F}"/>
              </a:ext>
            </a:extLst>
          </p:cNvPr>
          <p:cNvSpPr txBox="1"/>
          <p:nvPr/>
        </p:nvSpPr>
        <p:spPr>
          <a:xfrm>
            <a:off x="688109" y="1775706"/>
            <a:ext cx="1081578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PL" sz="2000" dirty="0"/>
          </a:p>
          <a:p>
            <a:r>
              <a:rPr lang="pl-PL" sz="2000" dirty="0"/>
              <a:t>W szczególności wspomniana deklaracja dotyczy działań związanych z:</a:t>
            </a:r>
          </a:p>
          <a:p>
            <a:endParaRPr lang="pl-PL" sz="2000" dirty="0"/>
          </a:p>
          <a:p>
            <a:pPr marL="342900" indent="-342900">
              <a:buFontTx/>
              <a:buChar char="-"/>
            </a:pPr>
            <a:r>
              <a:rPr lang="pl-PL" sz="2000" dirty="0"/>
              <a:t>wykorzystaniem posiadanych kompetencji i ich dalszym rozwojem, </a:t>
            </a:r>
          </a:p>
          <a:p>
            <a:pPr marL="342900" indent="-342900">
              <a:buFontTx/>
              <a:buChar char="-"/>
            </a:pPr>
            <a:r>
              <a:rPr lang="pl-PL" sz="2000" dirty="0"/>
              <a:t>transferem doświadczeń praktycznych, </a:t>
            </a:r>
          </a:p>
          <a:p>
            <a:pPr marL="342900" indent="-342900">
              <a:buFontTx/>
              <a:buChar char="-"/>
            </a:pPr>
            <a:r>
              <a:rPr lang="pl-PL" sz="2000" dirty="0"/>
              <a:t>wspólnym prowadzeniu projektów, którymi zainteresowane będą Strony porozumienia,</a:t>
            </a:r>
          </a:p>
          <a:p>
            <a:pPr marL="342900" indent="-342900">
              <a:buFontTx/>
              <a:buChar char="-"/>
            </a:pPr>
            <a:r>
              <a:rPr lang="pl-PL" sz="2000" dirty="0"/>
              <a:t>współdziałaniem w obszarze wspólnych przedsięwzięć naukowo-badawczych, wdrożeniowych</a:t>
            </a:r>
          </a:p>
          <a:p>
            <a:pPr marL="342900" indent="-342900">
              <a:buFontTx/>
              <a:buChar char="-"/>
            </a:pPr>
            <a:r>
              <a:rPr lang="pl-PL" sz="2000" dirty="0"/>
              <a:t>wsparciem opiniowania rozwoju oferty edukacyjno-szkoleniowej </a:t>
            </a:r>
          </a:p>
          <a:p>
            <a:pPr marL="342900" indent="-342900">
              <a:buFontTx/>
              <a:buChar char="-"/>
            </a:pPr>
            <a:r>
              <a:rPr lang="pl-PL" sz="2000" dirty="0"/>
              <a:t>Wsparciem procesu monitorowania potrzeb rynku pracy</a:t>
            </a:r>
            <a:endParaRPr lang="en-PL" sz="2000" dirty="0"/>
          </a:p>
        </p:txBody>
      </p:sp>
      <p:sp>
        <p:nvSpPr>
          <p:cNvPr id="15" name="pole tekstowe 1">
            <a:extLst>
              <a:ext uri="{FF2B5EF4-FFF2-40B4-BE49-F238E27FC236}">
                <a16:creationId xmlns:a16="http://schemas.microsoft.com/office/drawing/2014/main" id="{4A6F7CD0-0128-1B4F-B6C3-291AFA8C4F46}"/>
              </a:ext>
            </a:extLst>
          </p:cNvPr>
          <p:cNvSpPr txBox="1"/>
          <p:nvPr/>
        </p:nvSpPr>
        <p:spPr>
          <a:xfrm>
            <a:off x="688109" y="993181"/>
            <a:ext cx="108157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sz="3200" b="1" dirty="0">
              <a:solidFill>
                <a:srgbClr val="C00000"/>
              </a:solidFill>
            </a:endParaRPr>
          </a:p>
          <a:p>
            <a:pPr algn="ctr"/>
            <a:r>
              <a:rPr lang="pl-PL" sz="3200" b="1" dirty="0">
                <a:solidFill>
                  <a:srgbClr val="C00000"/>
                </a:solidFill>
              </a:rPr>
              <a:t>Współpraca biznesu i edukacji</a:t>
            </a:r>
          </a:p>
        </p:txBody>
      </p:sp>
      <p:pic>
        <p:nvPicPr>
          <p:cNvPr id="2" name="Obraz 5">
            <a:extLst>
              <a:ext uri="{FF2B5EF4-FFF2-40B4-BE49-F238E27FC236}">
                <a16:creationId xmlns:a16="http://schemas.microsoft.com/office/drawing/2014/main" id="{4F08AD68-9A25-B5BE-3595-43B09FA3F6BC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4044" y="394295"/>
            <a:ext cx="1177481" cy="409820"/>
          </a:xfrm>
          <a:prstGeom prst="rect">
            <a:avLst/>
          </a:prstGeom>
        </p:spPr>
      </p:pic>
      <p:pic>
        <p:nvPicPr>
          <p:cNvPr id="4" name="Obraz 27">
            <a:extLst>
              <a:ext uri="{FF2B5EF4-FFF2-40B4-BE49-F238E27FC236}">
                <a16:creationId xmlns:a16="http://schemas.microsoft.com/office/drawing/2014/main" id="{E2AB05F4-06EA-2113-1A61-2C26A3A3DAE3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913" y="24578"/>
            <a:ext cx="2319460" cy="1149102"/>
          </a:xfrm>
          <a:prstGeom prst="rect">
            <a:avLst/>
          </a:prstGeom>
        </p:spPr>
      </p:pic>
      <p:pic>
        <p:nvPicPr>
          <p:cNvPr id="12" name="Obraz 11" descr="Obraz zawierający tekst, zrzut ekranu, Czcionka&#10;&#10;Opis wygenerowany automatycznie">
            <a:extLst>
              <a:ext uri="{FF2B5EF4-FFF2-40B4-BE49-F238E27FC236}">
                <a16:creationId xmlns:a16="http://schemas.microsoft.com/office/drawing/2014/main" id="{6B1FD4BC-6595-41F0-9D4E-1E0740B3F603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055" y="193337"/>
            <a:ext cx="2687415" cy="1066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770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03"/>
    </mc:Choice>
    <mc:Fallback xmlns="">
      <p:transition spd="slow" advTm="5503"/>
    </mc:Fallback>
  </mc:AlternateContent>
  <p:extLst>
    <p:ext uri="{6950BFC3-D8DA-4A85-94F7-54DA5524770B}">
      <p188:commentRel xmlns:p188="http://schemas.microsoft.com/office/powerpoint/2018/8/main" r:id="rId2"/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Par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75" y="399976"/>
            <a:ext cx="1155065" cy="413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ymbol zastępczy obrazu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86945" y="257789"/>
            <a:ext cx="2069856" cy="682680"/>
          </a:xfrm>
          <a:prstGeom prst="rect">
            <a:avLst/>
          </a:prstGeom>
        </p:spPr>
      </p:pic>
      <p:pic>
        <p:nvPicPr>
          <p:cNvPr id="8" name="Obraz 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021" y="5794285"/>
            <a:ext cx="5145870" cy="772769"/>
          </a:xfrm>
          <a:prstGeom prst="rect">
            <a:avLst/>
          </a:prstGeom>
        </p:spPr>
      </p:pic>
      <p:sp>
        <p:nvSpPr>
          <p:cNvPr id="11" name="Tytuł 1"/>
          <p:cNvSpPr txBox="1">
            <a:spLocks/>
          </p:cNvSpPr>
          <p:nvPr/>
        </p:nvSpPr>
        <p:spPr>
          <a:xfrm>
            <a:off x="1168664" y="1259765"/>
            <a:ext cx="9604580" cy="459608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sz="4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Aft>
                <a:spcPts val="600"/>
              </a:spcAft>
            </a:pPr>
            <a:endParaRPr lang="pl-PL" sz="4400" b="1" dirty="0">
              <a:solidFill>
                <a:schemeClr val="tx1">
                  <a:lumMod val="75000"/>
                  <a:lumOff val="25000"/>
                </a:schemeClr>
              </a:solidFill>
              <a:cs typeface="Calibri Light"/>
            </a:endParaRPr>
          </a:p>
          <a:p>
            <a:pPr>
              <a:spcAft>
                <a:spcPts val="600"/>
              </a:spcAft>
            </a:pPr>
            <a:endParaRPr lang="pl-PL" sz="4400" b="1" dirty="0">
              <a:solidFill>
                <a:schemeClr val="tx1">
                  <a:lumMod val="75000"/>
                  <a:lumOff val="25000"/>
                </a:schemeClr>
              </a:solidFill>
              <a:cs typeface="Calibri Light"/>
            </a:endParaRPr>
          </a:p>
          <a:p>
            <a:pPr>
              <a:spcAft>
                <a:spcPts val="600"/>
              </a:spcAft>
            </a:pPr>
            <a:endParaRPr lang="pl-PL" sz="4400" b="1" dirty="0">
              <a:solidFill>
                <a:schemeClr val="tx1">
                  <a:lumMod val="75000"/>
                  <a:lumOff val="25000"/>
                </a:schemeClr>
              </a:solidFill>
              <a:cs typeface="Calibri Light"/>
            </a:endParaRPr>
          </a:p>
          <a:p>
            <a:endParaRPr lang="pl-PL" sz="4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l-PL" sz="2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l-PL" sz="2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pl-PL" sz="2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  <a:br>
              <a:rPr lang="pl-PL" sz="4400" b="1" dirty="0"/>
            </a:br>
            <a:endParaRPr lang="en-GB" sz="2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961CBAD9-41BF-D6C1-0B1D-3090A27FB0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96767531"/>
              </p:ext>
            </p:extLst>
          </p:nvPr>
        </p:nvGraphicFramePr>
        <p:xfrm>
          <a:off x="2384778" y="1212878"/>
          <a:ext cx="7422444" cy="4620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2" name="Obraz 5">
            <a:extLst>
              <a:ext uri="{FF2B5EF4-FFF2-40B4-BE49-F238E27FC236}">
                <a16:creationId xmlns:a16="http://schemas.microsoft.com/office/drawing/2014/main" id="{8D2C3AA7-7228-ED37-298E-C12507CE5FAB}"/>
              </a:ext>
            </a:extLst>
          </p:cNvPr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4044" y="394295"/>
            <a:ext cx="1177481" cy="409820"/>
          </a:xfrm>
          <a:prstGeom prst="rect">
            <a:avLst/>
          </a:prstGeom>
        </p:spPr>
      </p:pic>
      <p:pic>
        <p:nvPicPr>
          <p:cNvPr id="6" name="Obraz 27">
            <a:extLst>
              <a:ext uri="{FF2B5EF4-FFF2-40B4-BE49-F238E27FC236}">
                <a16:creationId xmlns:a16="http://schemas.microsoft.com/office/drawing/2014/main" id="{13839FA3-1967-7DCD-3C04-353902F2EB95}"/>
              </a:ext>
            </a:extLst>
          </p:cNvPr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913" y="24578"/>
            <a:ext cx="2285056" cy="1039137"/>
          </a:xfrm>
          <a:prstGeom prst="rect">
            <a:avLst/>
          </a:prstGeom>
        </p:spPr>
      </p:pic>
      <p:pic>
        <p:nvPicPr>
          <p:cNvPr id="9" name="Obraz 8" descr="Obraz zawierający tekst, zrzut ekranu, Czcionka&#10;&#10;Opis wygenerowany automatycznie">
            <a:extLst>
              <a:ext uri="{FF2B5EF4-FFF2-40B4-BE49-F238E27FC236}">
                <a16:creationId xmlns:a16="http://schemas.microsoft.com/office/drawing/2014/main" id="{2FB3A4AB-4D7A-4454-BA77-A626D63B3761}"/>
              </a:ext>
            </a:extLst>
          </p:cNvPr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055" y="193337"/>
            <a:ext cx="2687415" cy="1066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345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03"/>
    </mc:Choice>
    <mc:Fallback xmlns="">
      <p:transition spd="slow" advTm="5503"/>
    </mc:Fallback>
  </mc:AlternateContent>
  <p:extLst>
    <p:ext uri="{6950BFC3-D8DA-4A85-94F7-54DA5524770B}">
      <p188:commentRel xmlns:p188="http://schemas.microsoft.com/office/powerpoint/2018/8/main" r:id="rId2"/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Par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75" y="399976"/>
            <a:ext cx="1155065" cy="413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ymbol zastępczy obrazu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86945" y="257789"/>
            <a:ext cx="2069856" cy="682680"/>
          </a:xfrm>
          <a:prstGeom prst="rect">
            <a:avLst/>
          </a:prstGeom>
        </p:spPr>
      </p:pic>
      <p:pic>
        <p:nvPicPr>
          <p:cNvPr id="8" name="Obraz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021" y="5794285"/>
            <a:ext cx="5145870" cy="772769"/>
          </a:xfrm>
          <a:prstGeom prst="rect">
            <a:avLst/>
          </a:prstGeom>
        </p:spPr>
      </p:pic>
      <p:sp>
        <p:nvSpPr>
          <p:cNvPr id="11" name="Tytuł 1"/>
          <p:cNvSpPr txBox="1">
            <a:spLocks/>
          </p:cNvSpPr>
          <p:nvPr/>
        </p:nvSpPr>
        <p:spPr>
          <a:xfrm>
            <a:off x="1168664" y="1259765"/>
            <a:ext cx="9604580" cy="459608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sz="4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Aft>
                <a:spcPts val="600"/>
              </a:spcAft>
            </a:pPr>
            <a:endParaRPr lang="pl-PL" sz="4400" b="1" dirty="0">
              <a:solidFill>
                <a:schemeClr val="tx1">
                  <a:lumMod val="75000"/>
                  <a:lumOff val="25000"/>
                </a:schemeClr>
              </a:solidFill>
              <a:cs typeface="Calibri Light"/>
            </a:endParaRPr>
          </a:p>
          <a:p>
            <a:pPr>
              <a:spcAft>
                <a:spcPts val="600"/>
              </a:spcAft>
            </a:pPr>
            <a:endParaRPr lang="pl-PL" sz="4400" b="1" dirty="0">
              <a:solidFill>
                <a:schemeClr val="tx1">
                  <a:lumMod val="75000"/>
                  <a:lumOff val="25000"/>
                </a:schemeClr>
              </a:solidFill>
              <a:cs typeface="Calibri Light"/>
            </a:endParaRPr>
          </a:p>
          <a:p>
            <a:pPr>
              <a:spcAft>
                <a:spcPts val="600"/>
              </a:spcAft>
            </a:pPr>
            <a:endParaRPr lang="pl-PL" sz="4400" b="1" dirty="0">
              <a:solidFill>
                <a:schemeClr val="tx1">
                  <a:lumMod val="75000"/>
                  <a:lumOff val="25000"/>
                </a:schemeClr>
              </a:solidFill>
              <a:cs typeface="Calibri Light"/>
            </a:endParaRPr>
          </a:p>
          <a:p>
            <a:endParaRPr lang="pl-PL" sz="4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l-PL" sz="2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l-PL" sz="2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pl-PL" sz="2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  <a:br>
              <a:rPr lang="pl-PL" sz="4400" b="1" dirty="0"/>
            </a:br>
            <a:endParaRPr lang="en-GB" sz="2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3E9451-34D8-B440-9B66-1707DBB1271F}"/>
              </a:ext>
            </a:extLst>
          </p:cNvPr>
          <p:cNvSpPr txBox="1"/>
          <p:nvPr/>
        </p:nvSpPr>
        <p:spPr>
          <a:xfrm>
            <a:off x="729065" y="2008101"/>
            <a:ext cx="10815781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Współpraca merytoryczna dotyczy wspólnych działań biznesu i edukacji, które mają na celu zwiększenie wiedzy w zakresie najnowszych trendów na rynku pracy. Zwiększenie wiedzy nie powinno być skierowane do uczniów i studentów, ale także do kadry nauczającej. </a:t>
            </a:r>
          </a:p>
          <a:p>
            <a:endParaRPr lang="pl-PL" b="1" u="sng" dirty="0">
              <a:solidFill>
                <a:srgbClr val="C00000"/>
              </a:solidFill>
            </a:endParaRPr>
          </a:p>
          <a:p>
            <a:r>
              <a:rPr lang="pl-PL" dirty="0"/>
              <a:t>Obejmuje obszary:</a:t>
            </a:r>
          </a:p>
          <a:p>
            <a:endParaRPr lang="pl-PL" b="1" u="sng" dirty="0">
              <a:solidFill>
                <a:srgbClr val="C0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dirty="0"/>
              <a:t>Współtworzenie programów nauczania, podstaw programowych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dirty="0"/>
              <a:t>Praktyki dla studentów oraz uczniów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dirty="0"/>
              <a:t>Staże letnie dla uczniów i nauczycieli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dirty="0"/>
              <a:t>Szkolenia oraz edukacja kadry nauczającej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dirty="0"/>
              <a:t>Oddelegowanie specjalistów do prowadzenia zajęć w szkołach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dirty="0"/>
              <a:t>Mentoring dla uczniów/studentów</a:t>
            </a:r>
          </a:p>
          <a:p>
            <a:endParaRPr lang="en-PL" sz="1600" dirty="0"/>
          </a:p>
        </p:txBody>
      </p:sp>
      <p:sp>
        <p:nvSpPr>
          <p:cNvPr id="15" name="pole tekstowe 1">
            <a:extLst>
              <a:ext uri="{FF2B5EF4-FFF2-40B4-BE49-F238E27FC236}">
                <a16:creationId xmlns:a16="http://schemas.microsoft.com/office/drawing/2014/main" id="{4A6F7CD0-0128-1B4F-B6C3-291AFA8C4F46}"/>
              </a:ext>
            </a:extLst>
          </p:cNvPr>
          <p:cNvSpPr txBox="1"/>
          <p:nvPr/>
        </p:nvSpPr>
        <p:spPr>
          <a:xfrm>
            <a:off x="688108" y="807241"/>
            <a:ext cx="108157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sz="3200" b="1" dirty="0">
              <a:solidFill>
                <a:srgbClr val="C00000"/>
              </a:solidFill>
            </a:endParaRPr>
          </a:p>
          <a:p>
            <a:pPr algn="ctr"/>
            <a:r>
              <a:rPr lang="pl-PL" sz="3200" b="1" dirty="0">
                <a:solidFill>
                  <a:srgbClr val="C00000"/>
                </a:solidFill>
              </a:rPr>
              <a:t>Współpraca merytoryczna</a:t>
            </a:r>
          </a:p>
        </p:txBody>
      </p:sp>
      <p:pic>
        <p:nvPicPr>
          <p:cNvPr id="2" name="Obraz 5">
            <a:extLst>
              <a:ext uri="{FF2B5EF4-FFF2-40B4-BE49-F238E27FC236}">
                <a16:creationId xmlns:a16="http://schemas.microsoft.com/office/drawing/2014/main" id="{3BD4763D-8242-5C4D-876C-7EFBBBECBE8C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4044" y="394295"/>
            <a:ext cx="1177481" cy="409820"/>
          </a:xfrm>
          <a:prstGeom prst="rect">
            <a:avLst/>
          </a:prstGeom>
        </p:spPr>
      </p:pic>
      <p:pic>
        <p:nvPicPr>
          <p:cNvPr id="4" name="Obraz 27">
            <a:extLst>
              <a:ext uri="{FF2B5EF4-FFF2-40B4-BE49-F238E27FC236}">
                <a16:creationId xmlns:a16="http://schemas.microsoft.com/office/drawing/2014/main" id="{BCB391E1-7A2B-523C-F274-131E21AC7ACB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913" y="24578"/>
            <a:ext cx="2319460" cy="1149102"/>
          </a:xfrm>
          <a:prstGeom prst="rect">
            <a:avLst/>
          </a:prstGeom>
        </p:spPr>
      </p:pic>
      <p:pic>
        <p:nvPicPr>
          <p:cNvPr id="12" name="Obraz 11" descr="Obraz zawierający tekst, zrzut ekranu, Czcionka&#10;&#10;Opis wygenerowany automatycznie">
            <a:extLst>
              <a:ext uri="{FF2B5EF4-FFF2-40B4-BE49-F238E27FC236}">
                <a16:creationId xmlns:a16="http://schemas.microsoft.com/office/drawing/2014/main" id="{1E4C09E3-1B0A-47B3-9797-468616C41731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055" y="193337"/>
            <a:ext cx="2687415" cy="1066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73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03"/>
    </mc:Choice>
    <mc:Fallback xmlns="">
      <p:transition spd="slow" advTm="5503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Par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75" y="399976"/>
            <a:ext cx="1437972" cy="54049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ymbol zastępczy obrazu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86945" y="257788"/>
            <a:ext cx="2256858" cy="744357"/>
          </a:xfrm>
          <a:prstGeom prst="rect">
            <a:avLst/>
          </a:prstGeom>
        </p:spPr>
      </p:pic>
      <p:pic>
        <p:nvPicPr>
          <p:cNvPr id="8" name="Obraz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021" y="5794285"/>
            <a:ext cx="5145870" cy="772769"/>
          </a:xfrm>
          <a:prstGeom prst="rect">
            <a:avLst/>
          </a:prstGeom>
        </p:spPr>
      </p:pic>
      <p:sp>
        <p:nvSpPr>
          <p:cNvPr id="11" name="Tytuł 1"/>
          <p:cNvSpPr txBox="1">
            <a:spLocks/>
          </p:cNvSpPr>
          <p:nvPr/>
        </p:nvSpPr>
        <p:spPr>
          <a:xfrm>
            <a:off x="1168664" y="1259765"/>
            <a:ext cx="9604580" cy="459608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sz="4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Aft>
                <a:spcPts val="600"/>
              </a:spcAft>
            </a:pPr>
            <a:endParaRPr lang="pl-PL" sz="4400" b="1" dirty="0">
              <a:solidFill>
                <a:schemeClr val="tx1">
                  <a:lumMod val="75000"/>
                  <a:lumOff val="25000"/>
                </a:schemeClr>
              </a:solidFill>
              <a:cs typeface="Calibri Light"/>
            </a:endParaRPr>
          </a:p>
          <a:p>
            <a:pPr>
              <a:spcAft>
                <a:spcPts val="600"/>
              </a:spcAft>
            </a:pPr>
            <a:endParaRPr lang="pl-PL" sz="4400" b="1" dirty="0">
              <a:solidFill>
                <a:schemeClr val="tx1">
                  <a:lumMod val="75000"/>
                  <a:lumOff val="25000"/>
                </a:schemeClr>
              </a:solidFill>
              <a:cs typeface="Calibri Light"/>
            </a:endParaRPr>
          </a:p>
          <a:p>
            <a:pPr>
              <a:spcAft>
                <a:spcPts val="600"/>
              </a:spcAft>
            </a:pPr>
            <a:endParaRPr lang="pl-PL" sz="4400" b="1" dirty="0">
              <a:solidFill>
                <a:schemeClr val="tx1">
                  <a:lumMod val="75000"/>
                  <a:lumOff val="25000"/>
                </a:schemeClr>
              </a:solidFill>
              <a:cs typeface="Calibri Light"/>
            </a:endParaRPr>
          </a:p>
          <a:p>
            <a:endParaRPr lang="pl-PL" sz="4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l-PL" sz="2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l-PL" sz="2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pl-PL" sz="2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  <a:br>
              <a:rPr lang="pl-PL" sz="4400" b="1" dirty="0"/>
            </a:br>
            <a:endParaRPr lang="en-GB" sz="2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3E9451-34D8-B440-9B66-1707DBB1271F}"/>
              </a:ext>
            </a:extLst>
          </p:cNvPr>
          <p:cNvSpPr txBox="1"/>
          <p:nvPr/>
        </p:nvSpPr>
        <p:spPr>
          <a:xfrm>
            <a:off x="688109" y="2548475"/>
            <a:ext cx="1081578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W celu rozwoju potrzebnych kompetencji w branży współpraca biznesu i edukacji powinna także mieć wymiar wsparcia technologicznego. Bez dostępu do nowych technologii rozwój kompetencji związanych z technologiami zatrzyma się na poziomie przygotowania teoretycznego. </a:t>
            </a:r>
            <a:endParaRPr lang="pl-PL" b="1" u="sng" dirty="0">
              <a:solidFill>
                <a:srgbClr val="C00000"/>
              </a:solidFill>
            </a:endParaRPr>
          </a:p>
          <a:p>
            <a:endParaRPr lang="pl-PL" b="1" u="sng" dirty="0">
              <a:solidFill>
                <a:srgbClr val="C00000"/>
              </a:solidFill>
            </a:endParaRPr>
          </a:p>
          <a:p>
            <a:r>
              <a:rPr lang="pl-PL" dirty="0"/>
              <a:t>Obejmuje obszary:</a:t>
            </a:r>
          </a:p>
          <a:p>
            <a:endParaRPr lang="pl-PL" b="1" u="sng" dirty="0">
              <a:solidFill>
                <a:srgbClr val="C0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dirty="0"/>
              <a:t>Wsparcie szkół i uczelni w dostępie do nowych technologii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dirty="0"/>
              <a:t>Udostępnienie platform edukacyjnych z certyfikatami</a:t>
            </a:r>
          </a:p>
          <a:p>
            <a:endParaRPr lang="en-PL" dirty="0"/>
          </a:p>
        </p:txBody>
      </p:sp>
      <p:sp>
        <p:nvSpPr>
          <p:cNvPr id="15" name="pole tekstowe 1">
            <a:extLst>
              <a:ext uri="{FF2B5EF4-FFF2-40B4-BE49-F238E27FC236}">
                <a16:creationId xmlns:a16="http://schemas.microsoft.com/office/drawing/2014/main" id="{4A6F7CD0-0128-1B4F-B6C3-291AFA8C4F46}"/>
              </a:ext>
            </a:extLst>
          </p:cNvPr>
          <p:cNvSpPr txBox="1"/>
          <p:nvPr/>
        </p:nvSpPr>
        <p:spPr>
          <a:xfrm>
            <a:off x="688109" y="1002146"/>
            <a:ext cx="108157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sz="3200" b="1" dirty="0">
              <a:solidFill>
                <a:srgbClr val="C00000"/>
              </a:solidFill>
            </a:endParaRPr>
          </a:p>
          <a:p>
            <a:pPr algn="ctr"/>
            <a:r>
              <a:rPr lang="pl-PL" sz="3200" b="1" dirty="0">
                <a:solidFill>
                  <a:srgbClr val="C00000"/>
                </a:solidFill>
              </a:rPr>
              <a:t>Współpraca technologiczna</a:t>
            </a:r>
          </a:p>
        </p:txBody>
      </p:sp>
      <p:pic>
        <p:nvPicPr>
          <p:cNvPr id="2" name="Obraz 5">
            <a:extLst>
              <a:ext uri="{FF2B5EF4-FFF2-40B4-BE49-F238E27FC236}">
                <a16:creationId xmlns:a16="http://schemas.microsoft.com/office/drawing/2014/main" id="{C7EEBFD0-6E0A-B179-66F9-6B7C1F241328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4044" y="394295"/>
            <a:ext cx="1177481" cy="409820"/>
          </a:xfrm>
          <a:prstGeom prst="rect">
            <a:avLst/>
          </a:prstGeom>
        </p:spPr>
      </p:pic>
      <p:pic>
        <p:nvPicPr>
          <p:cNvPr id="3" name="Obraz 3">
            <a:extLst>
              <a:ext uri="{FF2B5EF4-FFF2-40B4-BE49-F238E27FC236}">
                <a16:creationId xmlns:a16="http://schemas.microsoft.com/office/drawing/2014/main" id="{48FA2DBE-0738-8C97-12CB-C1A0BA185A57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275" y="227037"/>
            <a:ext cx="2660427" cy="1032728"/>
          </a:xfrm>
          <a:prstGeom prst="rect">
            <a:avLst/>
          </a:prstGeom>
        </p:spPr>
      </p:pic>
      <p:pic>
        <p:nvPicPr>
          <p:cNvPr id="13" name="Obraz 27">
            <a:extLst>
              <a:ext uri="{FF2B5EF4-FFF2-40B4-BE49-F238E27FC236}">
                <a16:creationId xmlns:a16="http://schemas.microsoft.com/office/drawing/2014/main" id="{09520FE9-3A52-480D-8D2E-5E7245946403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199" y="56069"/>
            <a:ext cx="2319460" cy="1149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24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03"/>
    </mc:Choice>
    <mc:Fallback xmlns="">
      <p:transition spd="slow" advTm="5503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Par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75" y="399976"/>
            <a:ext cx="1155065" cy="413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ymbol zastępczy obrazu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86945" y="257789"/>
            <a:ext cx="2069856" cy="682680"/>
          </a:xfrm>
          <a:prstGeom prst="rect">
            <a:avLst/>
          </a:prstGeom>
        </p:spPr>
      </p:pic>
      <p:pic>
        <p:nvPicPr>
          <p:cNvPr id="8" name="Obraz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021" y="5794285"/>
            <a:ext cx="5145870" cy="772769"/>
          </a:xfrm>
          <a:prstGeom prst="rect">
            <a:avLst/>
          </a:prstGeom>
        </p:spPr>
      </p:pic>
      <p:sp>
        <p:nvSpPr>
          <p:cNvPr id="11" name="Tytuł 1"/>
          <p:cNvSpPr txBox="1">
            <a:spLocks/>
          </p:cNvSpPr>
          <p:nvPr/>
        </p:nvSpPr>
        <p:spPr>
          <a:xfrm>
            <a:off x="1168664" y="1259765"/>
            <a:ext cx="9604580" cy="459608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sz="4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Aft>
                <a:spcPts val="600"/>
              </a:spcAft>
            </a:pPr>
            <a:endParaRPr lang="pl-PL" sz="4400" b="1" dirty="0">
              <a:solidFill>
                <a:schemeClr val="tx1">
                  <a:lumMod val="75000"/>
                  <a:lumOff val="25000"/>
                </a:schemeClr>
              </a:solidFill>
              <a:cs typeface="Calibri Light"/>
            </a:endParaRPr>
          </a:p>
          <a:p>
            <a:pPr>
              <a:spcAft>
                <a:spcPts val="600"/>
              </a:spcAft>
            </a:pPr>
            <a:endParaRPr lang="pl-PL" sz="4400" b="1" dirty="0">
              <a:solidFill>
                <a:schemeClr val="tx1">
                  <a:lumMod val="75000"/>
                  <a:lumOff val="25000"/>
                </a:schemeClr>
              </a:solidFill>
              <a:cs typeface="Calibri Light"/>
            </a:endParaRPr>
          </a:p>
          <a:p>
            <a:pPr>
              <a:spcAft>
                <a:spcPts val="600"/>
              </a:spcAft>
            </a:pPr>
            <a:endParaRPr lang="pl-PL" sz="4400" b="1" dirty="0">
              <a:solidFill>
                <a:schemeClr val="tx1">
                  <a:lumMod val="75000"/>
                  <a:lumOff val="25000"/>
                </a:schemeClr>
              </a:solidFill>
              <a:cs typeface="Calibri Light"/>
            </a:endParaRPr>
          </a:p>
          <a:p>
            <a:endParaRPr lang="pl-PL" sz="4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l-PL" sz="2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l-PL" sz="2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pl-PL" sz="2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  <a:br>
              <a:rPr lang="pl-PL" sz="4400" b="1" dirty="0"/>
            </a:br>
            <a:endParaRPr lang="en-GB" sz="2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3E9451-34D8-B440-9B66-1707DBB1271F}"/>
              </a:ext>
            </a:extLst>
          </p:cNvPr>
          <p:cNvSpPr txBox="1"/>
          <p:nvPr/>
        </p:nvSpPr>
        <p:spPr>
          <a:xfrm>
            <a:off x="729065" y="2512353"/>
            <a:ext cx="10815781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Współpraca projektowa dotyczy realizacji wspólnych projektów i ma na celu przekazanie praktycznej wiedzy uczniom i studentom. Taka współpraca otwiera możliwości długoterminowej współpracy biznesu i edukacji. Jednocześnie zaangażowanie nauczycieli, wykładowców, uczniów i studentów wspiera rozwój nowych kompetencji.  </a:t>
            </a:r>
            <a:endParaRPr lang="pl-PL" b="1" u="sng" dirty="0">
              <a:solidFill>
                <a:srgbClr val="C00000"/>
              </a:solidFill>
            </a:endParaRPr>
          </a:p>
          <a:p>
            <a:endParaRPr lang="pl-PL" b="1" u="sng" dirty="0">
              <a:solidFill>
                <a:srgbClr val="C00000"/>
              </a:solidFill>
            </a:endParaRPr>
          </a:p>
          <a:p>
            <a:r>
              <a:rPr lang="pl-PL" dirty="0"/>
              <a:t>Obejmuje obszary:</a:t>
            </a:r>
          </a:p>
          <a:p>
            <a:endParaRPr lang="pl-PL" b="1" u="sng" dirty="0">
              <a:solidFill>
                <a:srgbClr val="C0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dirty="0"/>
              <a:t>Realizacja wspólnych projektów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dirty="0"/>
              <a:t>Współpraca przy projektach badawczo-rozwojowych</a:t>
            </a:r>
          </a:p>
          <a:p>
            <a:endParaRPr lang="en-PL" sz="1600" dirty="0"/>
          </a:p>
        </p:txBody>
      </p:sp>
      <p:sp>
        <p:nvSpPr>
          <p:cNvPr id="15" name="pole tekstowe 1">
            <a:extLst>
              <a:ext uri="{FF2B5EF4-FFF2-40B4-BE49-F238E27FC236}">
                <a16:creationId xmlns:a16="http://schemas.microsoft.com/office/drawing/2014/main" id="{4A6F7CD0-0128-1B4F-B6C3-291AFA8C4F46}"/>
              </a:ext>
            </a:extLst>
          </p:cNvPr>
          <p:cNvSpPr txBox="1"/>
          <p:nvPr/>
        </p:nvSpPr>
        <p:spPr>
          <a:xfrm>
            <a:off x="688109" y="923178"/>
            <a:ext cx="108157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sz="3200" b="1" dirty="0">
              <a:solidFill>
                <a:srgbClr val="C00000"/>
              </a:solidFill>
            </a:endParaRPr>
          </a:p>
          <a:p>
            <a:pPr algn="ctr"/>
            <a:r>
              <a:rPr lang="pl-PL" sz="3200" b="1" dirty="0">
                <a:solidFill>
                  <a:srgbClr val="C00000"/>
                </a:solidFill>
              </a:rPr>
              <a:t>Współpraca projektowa</a:t>
            </a:r>
          </a:p>
        </p:txBody>
      </p:sp>
      <p:pic>
        <p:nvPicPr>
          <p:cNvPr id="2" name="Obraz 5">
            <a:extLst>
              <a:ext uri="{FF2B5EF4-FFF2-40B4-BE49-F238E27FC236}">
                <a16:creationId xmlns:a16="http://schemas.microsoft.com/office/drawing/2014/main" id="{57C5D3C4-F7E3-7624-C178-68BCE69CA08E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4044" y="394295"/>
            <a:ext cx="1177481" cy="409820"/>
          </a:xfrm>
          <a:prstGeom prst="rect">
            <a:avLst/>
          </a:prstGeom>
        </p:spPr>
      </p:pic>
      <p:pic>
        <p:nvPicPr>
          <p:cNvPr id="4" name="Obraz 27">
            <a:extLst>
              <a:ext uri="{FF2B5EF4-FFF2-40B4-BE49-F238E27FC236}">
                <a16:creationId xmlns:a16="http://schemas.microsoft.com/office/drawing/2014/main" id="{1D03DC5D-548F-9A40-3044-0F93008E58FC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913" y="24578"/>
            <a:ext cx="2319460" cy="1149102"/>
          </a:xfrm>
          <a:prstGeom prst="rect">
            <a:avLst/>
          </a:prstGeom>
        </p:spPr>
      </p:pic>
      <p:pic>
        <p:nvPicPr>
          <p:cNvPr id="12" name="Obraz 3">
            <a:extLst>
              <a:ext uri="{FF2B5EF4-FFF2-40B4-BE49-F238E27FC236}">
                <a16:creationId xmlns:a16="http://schemas.microsoft.com/office/drawing/2014/main" id="{AA47F5C7-2FD1-40E6-8913-C33C2C31DA5E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840" y="197211"/>
            <a:ext cx="2660427" cy="103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94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03"/>
    </mc:Choice>
    <mc:Fallback xmlns="">
      <p:transition spd="slow" advTm="5503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Par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75" y="399976"/>
            <a:ext cx="1155065" cy="413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ymbol zastępczy obrazu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86945" y="257789"/>
            <a:ext cx="2069856" cy="682680"/>
          </a:xfrm>
          <a:prstGeom prst="rect">
            <a:avLst/>
          </a:prstGeom>
        </p:spPr>
      </p:pic>
      <p:pic>
        <p:nvPicPr>
          <p:cNvPr id="8" name="Obraz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021" y="5794285"/>
            <a:ext cx="5145870" cy="772769"/>
          </a:xfrm>
          <a:prstGeom prst="rect">
            <a:avLst/>
          </a:prstGeom>
        </p:spPr>
      </p:pic>
      <p:sp>
        <p:nvSpPr>
          <p:cNvPr id="11" name="Tytuł 1"/>
          <p:cNvSpPr txBox="1">
            <a:spLocks/>
          </p:cNvSpPr>
          <p:nvPr/>
        </p:nvSpPr>
        <p:spPr>
          <a:xfrm>
            <a:off x="1168664" y="1259765"/>
            <a:ext cx="9604580" cy="459608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sz="4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Aft>
                <a:spcPts val="600"/>
              </a:spcAft>
            </a:pPr>
            <a:endParaRPr lang="pl-PL" sz="4400" b="1" dirty="0">
              <a:solidFill>
                <a:schemeClr val="tx1">
                  <a:lumMod val="75000"/>
                  <a:lumOff val="25000"/>
                </a:schemeClr>
              </a:solidFill>
              <a:cs typeface="Calibri Light"/>
            </a:endParaRPr>
          </a:p>
          <a:p>
            <a:pPr>
              <a:spcAft>
                <a:spcPts val="600"/>
              </a:spcAft>
            </a:pPr>
            <a:endParaRPr lang="pl-PL" sz="4400" b="1" dirty="0">
              <a:solidFill>
                <a:schemeClr val="tx1">
                  <a:lumMod val="75000"/>
                  <a:lumOff val="25000"/>
                </a:schemeClr>
              </a:solidFill>
              <a:cs typeface="Calibri Light"/>
            </a:endParaRPr>
          </a:p>
          <a:p>
            <a:pPr>
              <a:spcAft>
                <a:spcPts val="600"/>
              </a:spcAft>
            </a:pPr>
            <a:endParaRPr lang="pl-PL" sz="4400" b="1" dirty="0">
              <a:solidFill>
                <a:schemeClr val="tx1">
                  <a:lumMod val="75000"/>
                  <a:lumOff val="25000"/>
                </a:schemeClr>
              </a:solidFill>
              <a:cs typeface="Calibri Light"/>
            </a:endParaRPr>
          </a:p>
          <a:p>
            <a:endParaRPr lang="pl-PL" sz="4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l-PL" sz="2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l-PL" sz="2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pl-PL" sz="2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  <a:br>
              <a:rPr lang="pl-PL" sz="4400" b="1" dirty="0"/>
            </a:br>
            <a:endParaRPr lang="en-GB" sz="2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3E9451-34D8-B440-9B66-1707DBB1271F}"/>
              </a:ext>
            </a:extLst>
          </p:cNvPr>
          <p:cNvSpPr txBox="1"/>
          <p:nvPr/>
        </p:nvSpPr>
        <p:spPr>
          <a:xfrm>
            <a:off x="688109" y="2336983"/>
            <a:ext cx="1081578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Współpraca wizerunkowa dotyczy wspólnych przedsięwzięć biznesu i edukacji. Kreuje ona także pozytywny wizerunek przyszłego pracodawcy. Taka współpraca zachęca inne instytucje i przedsiębiorstwa do współpracy. </a:t>
            </a:r>
            <a:endParaRPr lang="pl-PL" b="1" u="sng" dirty="0">
              <a:solidFill>
                <a:srgbClr val="C00000"/>
              </a:solidFill>
            </a:endParaRPr>
          </a:p>
          <a:p>
            <a:endParaRPr lang="pl-PL" b="1" u="sng" dirty="0">
              <a:solidFill>
                <a:srgbClr val="C00000"/>
              </a:solidFill>
            </a:endParaRPr>
          </a:p>
          <a:p>
            <a:r>
              <a:rPr lang="pl-PL" dirty="0"/>
              <a:t>Obejmuje obszary:</a:t>
            </a:r>
          </a:p>
          <a:p>
            <a:endParaRPr lang="pl-PL" b="1" u="sng" dirty="0">
              <a:solidFill>
                <a:srgbClr val="C0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dirty="0"/>
              <a:t>Patronaty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dirty="0"/>
              <a:t>Wspólne konferencje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dirty="0"/>
              <a:t>Wykłady przeprowadzone przez ekspertów</a:t>
            </a:r>
          </a:p>
          <a:p>
            <a:endParaRPr lang="en-PL" sz="1600" dirty="0"/>
          </a:p>
        </p:txBody>
      </p:sp>
      <p:sp>
        <p:nvSpPr>
          <p:cNvPr id="15" name="pole tekstowe 1">
            <a:extLst>
              <a:ext uri="{FF2B5EF4-FFF2-40B4-BE49-F238E27FC236}">
                <a16:creationId xmlns:a16="http://schemas.microsoft.com/office/drawing/2014/main" id="{4A6F7CD0-0128-1B4F-B6C3-291AFA8C4F46}"/>
              </a:ext>
            </a:extLst>
          </p:cNvPr>
          <p:cNvSpPr txBox="1"/>
          <p:nvPr/>
        </p:nvSpPr>
        <p:spPr>
          <a:xfrm>
            <a:off x="688109" y="1002146"/>
            <a:ext cx="108157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sz="3200" b="1" dirty="0">
              <a:solidFill>
                <a:srgbClr val="C00000"/>
              </a:solidFill>
            </a:endParaRPr>
          </a:p>
          <a:p>
            <a:pPr algn="ctr"/>
            <a:r>
              <a:rPr lang="pl-PL" sz="3200" b="1" dirty="0">
                <a:solidFill>
                  <a:srgbClr val="C00000"/>
                </a:solidFill>
              </a:rPr>
              <a:t>Współpraca wizerunkowa</a:t>
            </a:r>
          </a:p>
        </p:txBody>
      </p:sp>
      <p:pic>
        <p:nvPicPr>
          <p:cNvPr id="2" name="Obraz 5">
            <a:extLst>
              <a:ext uri="{FF2B5EF4-FFF2-40B4-BE49-F238E27FC236}">
                <a16:creationId xmlns:a16="http://schemas.microsoft.com/office/drawing/2014/main" id="{31FFF861-9DAC-D250-6040-A2CD9610A3F7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4044" y="394295"/>
            <a:ext cx="1177481" cy="409820"/>
          </a:xfrm>
          <a:prstGeom prst="rect">
            <a:avLst/>
          </a:prstGeom>
        </p:spPr>
      </p:pic>
      <p:pic>
        <p:nvPicPr>
          <p:cNvPr id="4" name="Obraz 27">
            <a:extLst>
              <a:ext uri="{FF2B5EF4-FFF2-40B4-BE49-F238E27FC236}">
                <a16:creationId xmlns:a16="http://schemas.microsoft.com/office/drawing/2014/main" id="{1347BA37-785E-130E-B630-019F5DC663B8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913" y="24578"/>
            <a:ext cx="2319460" cy="1149102"/>
          </a:xfrm>
          <a:prstGeom prst="rect">
            <a:avLst/>
          </a:prstGeom>
        </p:spPr>
      </p:pic>
      <p:pic>
        <p:nvPicPr>
          <p:cNvPr id="12" name="Obraz 3">
            <a:extLst>
              <a:ext uri="{FF2B5EF4-FFF2-40B4-BE49-F238E27FC236}">
                <a16:creationId xmlns:a16="http://schemas.microsoft.com/office/drawing/2014/main" id="{2DC2AC39-0357-444A-B9E1-C3A1AD26F309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746" y="236928"/>
            <a:ext cx="2660427" cy="103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508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03"/>
    </mc:Choice>
    <mc:Fallback xmlns="">
      <p:transition spd="slow" advTm="5503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6836</TotalTime>
  <Words>1141</Words>
  <Application>Microsoft Office PowerPoint</Application>
  <PresentationFormat>Panoramiczny</PresentationFormat>
  <Paragraphs>234</Paragraphs>
  <Slides>18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Maciej Wnuk</dc:creator>
  <cp:lastModifiedBy>EventLab s.c.</cp:lastModifiedBy>
  <cp:revision>33</cp:revision>
  <dcterms:created xsi:type="dcterms:W3CDTF">2021-12-06T13:13:53Z</dcterms:created>
  <dcterms:modified xsi:type="dcterms:W3CDTF">2023-10-03T11:25:54Z</dcterms:modified>
</cp:coreProperties>
</file>