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57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58.jpeg" ContentType="image/jpeg"/>
  <Override PartName="/ppt/media/image6.jpeg" ContentType="image/jpeg"/>
  <Override PartName="/ppt/media/image21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8.png" ContentType="image/png"/>
  <Override PartName="/ppt/media/image23.jpeg" ContentType="image/jpeg"/>
  <Override PartName="/ppt/media/image9.png" ContentType="image/png"/>
  <Override PartName="/ppt/media/image51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jpeg" ContentType="image/jpeg"/>
  <Override PartName="/ppt/media/image19.png" ContentType="image/png"/>
  <Override PartName="/ppt/media/image20.png" ContentType="image/png"/>
  <Override PartName="/ppt/media/image22.png" ContentType="image/png"/>
  <Override PartName="/ppt/media/image24.jpeg" ContentType="image/jpeg"/>
  <Override PartName="/ppt/media/image25.png" ContentType="image/png"/>
  <Override PartName="/ppt/media/image26.png" ContentType="image/png"/>
  <Override PartName="/ppt/media/image64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jpeg" ContentType="image/jpeg"/>
  <Override PartName="/ppt/media/image32.png" ContentType="image/png"/>
  <Override PartName="/ppt/media/image31.jpeg" ContentType="image/jpeg"/>
  <Override PartName="/ppt/media/image4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3.jpeg" ContentType="image/jpeg"/>
  <Override PartName="/ppt/media/image44.jpeg" ContentType="image/jpeg"/>
  <Override PartName="/ppt/media/image60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jpeg" ContentType="image/jpe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9.jpeg" ContentType="image/jpeg"/>
  <Override PartName="/ppt/media/image61.png" ContentType="image/png"/>
  <Override PartName="/ppt/media/image62.png" ContentType="image/png"/>
  <Override PartName="/ppt/media/image63.png" ContentType="image/png"/>
  <Override PartName="/ppt/media/image6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EF7CFD-F0BB-48F8-9667-D2A90861A6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961F5E-D2F3-4EA6-B7A1-F6089DDD57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81E252-E710-4165-9860-699834D148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D9F964-929E-4DC4-8029-A5429890461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57197B-8642-402D-B869-3BE77F1288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935AB2-A034-4CCD-8F81-F3D59F54D2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896A12-95EA-4193-B33E-A94401EEDD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51FF63-D3B8-4284-BC64-831A078562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C64D4F-58FB-4471-9047-2311363095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DD20CE-5F2E-4832-AA23-E27F1436E6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3044E9-ACDB-482A-B7AE-DBE2329C8B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A28F89-B2EB-469C-8BA4-F9A9DD9B1F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3FEE05-3A52-48AC-A902-131C109115A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8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3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42" name="Obraz 4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43" name="Obraz 5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44" name="Symbol zastępczy obrazu 6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45" name="Obraz 7" descr=""/>
          <p:cNvPicPr/>
          <p:nvPr/>
        </p:nvPicPr>
        <p:blipFill>
          <a:blip r:embed="rId5"/>
          <a:stretch/>
        </p:blipFill>
        <p:spPr>
          <a:xfrm>
            <a:off x="3564000" y="5794200"/>
            <a:ext cx="5293440" cy="765360"/>
          </a:xfrm>
          <a:prstGeom prst="rect">
            <a:avLst/>
          </a:prstGeom>
          <a:ln w="0">
            <a:noFill/>
          </a:ln>
        </p:spPr>
      </p:pic>
      <p:sp>
        <p:nvSpPr>
          <p:cNvPr id="46" name="Tytuł 1"/>
          <p:cNvSpPr/>
          <p:nvPr/>
        </p:nvSpPr>
        <p:spPr>
          <a:xfrm>
            <a:off x="1168560" y="1259640"/>
            <a:ext cx="9604080" cy="459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65000"/>
          </a:bodyPr>
          <a:p>
            <a:pPr algn="ctr">
              <a:lnSpc>
                <a:spcPct val="90000"/>
              </a:lnSpc>
              <a:buNone/>
            </a:pPr>
            <a:endParaRPr b="0" lang="pl-PL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pl-PL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b="0" lang="pl-PL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b="0" lang="pl-PL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r>
              <a:rPr b="1" lang="pl-PL" sz="4800" spc="-1" strike="noStrike">
                <a:solidFill>
                  <a:srgbClr val="c55a11"/>
                </a:solidFill>
                <a:latin typeface="Calibri Light"/>
              </a:rPr>
              <a:t>Kwalifikacje zgłoszone przez Rady do ZSK </a:t>
            </a:r>
            <a:endParaRPr b="0" lang="pl-PL" sz="48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r>
              <a:rPr b="1" lang="pl-PL" sz="4800" spc="-1" strike="noStrike">
                <a:solidFill>
                  <a:srgbClr val="c55a11"/>
                </a:solidFill>
                <a:latin typeface="Calibri Light"/>
              </a:rPr>
              <a:t>odpowiedzią na potrzeby rynku</a:t>
            </a:r>
            <a:endParaRPr b="0" lang="pl-PL" sz="48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b="0" lang="pl-PL" sz="48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b="0" lang="pl-PL" sz="48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b="0" lang="pl-PL" sz="48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r>
              <a:rPr b="1" lang="pl-PL" sz="2600" spc="-1" strike="noStrike">
                <a:solidFill>
                  <a:srgbClr val="c55a11"/>
                </a:solidFill>
                <a:latin typeface="Calibri Light"/>
              </a:rPr>
              <a:t>Bogusław Dębski</a:t>
            </a:r>
            <a:br/>
            <a:endParaRPr b="0" lang="pl-PL" sz="2600" spc="-1" strike="noStrike">
              <a:latin typeface="Arial"/>
            </a:endParaRPr>
          </a:p>
        </p:txBody>
      </p:sp>
      <p:pic>
        <p:nvPicPr>
          <p:cNvPr id="47" name="Obraz 1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385560" cy="54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az 38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110" name="Obraz 39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111" name="Obraz 40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112" name="Symbol zastępczy obrazu 8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113" name="Obraz 41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114" name="Obraz 42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2880000" y="3060000"/>
            <a:ext cx="6300000" cy="54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Arial Narrow"/>
              </a:rPr>
              <a:t>Dziękuję</a:t>
            </a:r>
            <a:endParaRPr b="1" lang="pl-PL" sz="2400" spc="-1" strike="noStrike">
              <a:latin typeface="Arial Narrow"/>
              <a:ea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3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49" name="Obraz 4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50" name="Obraz 5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51" name="Symbol zastępczy obrazu 6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52" name="Obraz 7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53" name="Obraz 8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656360" y="1666440"/>
            <a:ext cx="9143640" cy="373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Zintegrowany System Kwalifikacji (ZSK)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Wyodrębniona część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Krajowego Systemu Kwalifikacji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, w której obowiązują określone w ustawie standardy opisywania kwalifikacji oraz przypisywania poziomu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Polskiej Ramy Kwalifikacji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do kwalifikacji, zasady włączania kwalifikacji do Zintegrowanego Systemu Kwalifikacji i ich ewidencjonowania w </a:t>
            </a: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Zintegrowanym Rejestrze Kwalifikacji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, a także zasady i standardy certyfikowania kwalifikacji oraz zapewniania jakości nadawania kwalifikacji.*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3060000" y="5773320"/>
            <a:ext cx="82800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l-PL" sz="1200" spc="-1" strike="noStrike">
                <a:latin typeface="Arial"/>
              </a:rPr>
              <a:t>*https://kwalifikacje.gov.pl/o-zsk/informacja-o-zsk/57-podstawowe-pojecia/243-zintegrowany-system-kwalifikacji-zsk</a:t>
            </a: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az 22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57" name="Obraz 23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58" name="Obraz 24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59" name="Symbol zastępczy obrazu 4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60" name="Obraz 25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61" name="Obraz 26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656360" y="1666440"/>
            <a:ext cx="9143640" cy="373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ZINTEGROWANY REJESTR KWALIFIKACJI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Rejestr publiczny, który gromadzi informacje o wszystkich kwalifikacjach włączonych do Zintegrowanego Systemu Kwalifikacji (ZSK)*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8820000" y="5760000"/>
            <a:ext cx="25200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l-PL" sz="1200" spc="-1" strike="noStrike">
                <a:latin typeface="Arial"/>
              </a:rPr>
              <a:t>*https://kwalifikacje.gov.pl/k</a:t>
            </a: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az 27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65" name="Obraz 28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66" name="Obraz 29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67" name="Symbol zastępczy obrazu 5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68" name="Obraz 30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69" name="Obraz 31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70" name=""/>
          <p:cNvSpPr txBox="1"/>
          <p:nvPr/>
        </p:nvSpPr>
        <p:spPr>
          <a:xfrm>
            <a:off x="8820000" y="5760000"/>
            <a:ext cx="25200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l-PL" sz="1200" spc="-1" strike="noStrike">
                <a:latin typeface="Arial"/>
              </a:rPr>
              <a:t>*https://kwalifikacje.gov.pl/k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7"/>
          <a:stretch/>
        </p:blipFill>
        <p:spPr>
          <a:xfrm>
            <a:off x="300960" y="966960"/>
            <a:ext cx="11632680" cy="495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az 43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73" name="Obraz 44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74" name="Obraz 45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75" name="Symbol zastępczy obrazu 9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76" name="Obraz 46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77" name="Obraz 47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 txBox="1"/>
          <p:nvPr/>
        </p:nvSpPr>
        <p:spPr>
          <a:xfrm>
            <a:off x="9180000" y="6313320"/>
            <a:ext cx="25200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l-PL" sz="1200" spc="-1" strike="noStrike">
                <a:latin typeface="Arial"/>
              </a:rPr>
              <a:t>*https://kwalifikacje.gov.pl/k</a:t>
            </a:r>
            <a:endParaRPr b="0" lang="pl-PL" sz="12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7"/>
          <a:stretch/>
        </p:blipFill>
        <p:spPr>
          <a:xfrm>
            <a:off x="2209680" y="1047960"/>
            <a:ext cx="7403760" cy="504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az 17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81" name="Obraz 18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82" name="Obraz 19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83" name="Symbol zastępczy obrazu 3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84" name="Obraz 20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85" name="Obraz 21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900000" y="1846440"/>
            <a:ext cx="10800000" cy="373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Projektowanie usług chmurowych w organizacji- 5 PRK   </a:t>
            </a: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Zarządzanie usługami chmurowymi w organizacji – 4 PRK</a:t>
            </a: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Zapewnianie cyberbezpieczeństwa rozwiązań chmurowych – 5 PRK</a:t>
            </a: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Obsługa incydentów w obszarze cyberbezpieczeństwa - 4PRK</a:t>
            </a: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Przetwarzanie i wykorzystywanie otwartych danych publicznych - 4PRK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az 12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88" name="Obraz 13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89" name="Obraz 14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90" name="Symbol zastępczy obrazu 2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91" name="Obraz 15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92" name="Obraz 16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pic>
        <p:nvPicPr>
          <p:cNvPr id="93" name="Obraz 37" descr=""/>
          <p:cNvPicPr/>
          <p:nvPr/>
        </p:nvPicPr>
        <p:blipFill>
          <a:blip r:embed="rId7"/>
          <a:stretch/>
        </p:blipFill>
        <p:spPr>
          <a:xfrm>
            <a:off x="900000" y="1072080"/>
            <a:ext cx="10620000" cy="504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az 32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95" name="Obraz 33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96" name="Obraz 34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97" name="Symbol zastępczy obrazu 7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98" name="Obraz 35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99" name="Obraz 36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7"/>
          <a:stretch/>
        </p:blipFill>
        <p:spPr>
          <a:xfrm>
            <a:off x="198000" y="975240"/>
            <a:ext cx="2862000" cy="96156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8"/>
          <a:stretch/>
        </p:blipFill>
        <p:spPr>
          <a:xfrm>
            <a:off x="3240000" y="1883880"/>
            <a:ext cx="8665560" cy="423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az 2" descr=""/>
          <p:cNvPicPr/>
          <p:nvPr/>
        </p:nvPicPr>
        <p:blipFill>
          <a:blip r:embed="rId1"/>
          <a:stretch/>
        </p:blipFill>
        <p:spPr>
          <a:xfrm>
            <a:off x="1518120" y="176760"/>
            <a:ext cx="2144520" cy="859320"/>
          </a:xfrm>
          <a:prstGeom prst="rect">
            <a:avLst/>
          </a:prstGeom>
          <a:ln w="0">
            <a:noFill/>
          </a:ln>
        </p:spPr>
      </p:pic>
      <p:pic>
        <p:nvPicPr>
          <p:cNvPr id="103" name="Obraz 6" descr="Parp"/>
          <p:cNvPicPr/>
          <p:nvPr/>
        </p:nvPicPr>
        <p:blipFill>
          <a:blip r:embed="rId2"/>
          <a:stretch/>
        </p:blipFill>
        <p:spPr>
          <a:xfrm>
            <a:off x="480600" y="399960"/>
            <a:ext cx="1154880" cy="412920"/>
          </a:xfrm>
          <a:prstGeom prst="rect">
            <a:avLst/>
          </a:prstGeom>
          <a:ln w="0">
            <a:noFill/>
          </a:ln>
        </p:spPr>
      </p:pic>
      <p:pic>
        <p:nvPicPr>
          <p:cNvPr id="104" name="Obraz 9" descr=""/>
          <p:cNvPicPr/>
          <p:nvPr/>
        </p:nvPicPr>
        <p:blipFill>
          <a:blip r:embed="rId3"/>
          <a:stretch/>
        </p:blipFill>
        <p:spPr>
          <a:xfrm>
            <a:off x="10427760" y="285120"/>
            <a:ext cx="1385280" cy="435240"/>
          </a:xfrm>
          <a:prstGeom prst="rect">
            <a:avLst/>
          </a:prstGeom>
          <a:ln w="0">
            <a:noFill/>
          </a:ln>
        </p:spPr>
      </p:pic>
      <p:pic>
        <p:nvPicPr>
          <p:cNvPr id="105" name="Symbol zastępczy obrazu 1" descr=""/>
          <p:cNvPicPr/>
          <p:nvPr/>
        </p:nvPicPr>
        <p:blipFill>
          <a:blip r:embed="rId4"/>
          <a:stretch/>
        </p:blipFill>
        <p:spPr>
          <a:xfrm>
            <a:off x="7905240" y="176760"/>
            <a:ext cx="2521800" cy="831600"/>
          </a:xfrm>
          <a:prstGeom prst="rect">
            <a:avLst/>
          </a:prstGeom>
          <a:ln w="0">
            <a:noFill/>
          </a:ln>
        </p:spPr>
      </p:pic>
      <p:pic>
        <p:nvPicPr>
          <p:cNvPr id="106" name="Obraz 10" descr=""/>
          <p:cNvPicPr/>
          <p:nvPr/>
        </p:nvPicPr>
        <p:blipFill>
          <a:blip r:embed="rId5"/>
          <a:stretch/>
        </p:blipFill>
        <p:spPr>
          <a:xfrm>
            <a:off x="3591720" y="6254640"/>
            <a:ext cx="4462920" cy="589680"/>
          </a:xfrm>
          <a:prstGeom prst="rect">
            <a:avLst/>
          </a:prstGeom>
          <a:ln w="0">
            <a:noFill/>
          </a:ln>
        </p:spPr>
      </p:pic>
      <p:pic>
        <p:nvPicPr>
          <p:cNvPr id="107" name="Obraz 11" descr=""/>
          <p:cNvPicPr/>
          <p:nvPr/>
        </p:nvPicPr>
        <p:blipFill>
          <a:blip r:embed="rId6"/>
          <a:stretch/>
        </p:blipFill>
        <p:spPr>
          <a:xfrm>
            <a:off x="5492160" y="274680"/>
            <a:ext cx="478440" cy="67860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800000" y="1440000"/>
            <a:ext cx="9143640" cy="481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Arial Narrow"/>
              </a:rPr>
              <a:t>Obsługa incydentów w obszarze cyberbezpieczeństwa</a:t>
            </a:r>
            <a:endParaRPr b="1" lang="pl-PL" sz="2400" spc="-1" strike="noStrike">
              <a:latin typeface="Arial Narrow"/>
              <a:ea typeface="Arial Narrow"/>
            </a:endParaRPr>
          </a:p>
          <a:p>
            <a:pPr algn="ctr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Arial Narrow"/>
              </a:rPr>
              <a:t>…</a:t>
            </a:r>
            <a:endParaRPr b="1" lang="pl-PL" sz="2400" spc="-1" strike="noStrike">
              <a:latin typeface="Arial Narrow"/>
              <a:ea typeface="Arial Narrow"/>
            </a:endParaRPr>
          </a:p>
          <a:p>
            <a:pPr algn="ctr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Arial Narrow"/>
              </a:rPr>
              <a:t>12.Typowe możliwości wykorzystania kwalifikacji</a:t>
            </a:r>
            <a:endParaRPr b="1" lang="pl-PL" sz="2400" spc="-1" strike="noStrike">
              <a:latin typeface="Arial Narrow"/>
              <a:ea typeface="Arial Narrow"/>
            </a:endParaRPr>
          </a:p>
          <a:p>
            <a:pPr algn="just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200" spc="-1" strike="noStrike">
                <a:solidFill>
                  <a:srgbClr val="000000"/>
                </a:solidFill>
                <a:latin typeface="Arial Narrow"/>
                <a:ea typeface="Arial Narrow"/>
              </a:rPr>
              <a:t>Osoba posiadająca kwalifikację może podjąć zatrudnienie w organizacjach posiadających obowiązek zgłaszania incydentów w obszarze cyberbezpieczeństwa do podmiotów Krajowego Systemu Cyberbezpieczeństwa. </a:t>
            </a:r>
            <a:endParaRPr b="1" lang="pl-PL" sz="2200" spc="-1" strike="noStrike">
              <a:latin typeface="Arial Narrow"/>
              <a:ea typeface="Arial Narrow"/>
            </a:endParaRPr>
          </a:p>
          <a:p>
            <a:pPr algn="just">
              <a:spcBef>
                <a:spcPts val="1199"/>
              </a:spcBef>
              <a:spcAft>
                <a:spcPts val="1199"/>
              </a:spcAft>
              <a:buNone/>
            </a:pPr>
            <a:r>
              <a:rPr b="0" lang="pl-PL" sz="2200" spc="-1" strike="noStrike">
                <a:solidFill>
                  <a:srgbClr val="000000"/>
                </a:solidFill>
                <a:latin typeface="Arial Narrow"/>
                <a:ea typeface="Arial Narrow"/>
              </a:rPr>
              <a:t>Może również podjąć zatrudnienie w podmiotach prowadzących zespoły reagowania na incydenty/monitorowania cyberbezpieczeństwa na stanowiskach wymagających kontaktu z podmiotami Krajowego Systemu Cyberbezpieczeństwa oraz w podmiotach Krajowego Systemu Cyberbezpieczeństwa</a:t>
            </a:r>
            <a:r>
              <a:rPr b="1" lang="pl-PL" sz="2200" spc="-1" strike="noStrike">
                <a:solidFill>
                  <a:srgbClr val="000000"/>
                </a:solidFill>
                <a:latin typeface="Arial Narrow"/>
                <a:ea typeface="Arial Narrow"/>
              </a:rPr>
              <a:t>.</a:t>
            </a:r>
            <a:endParaRPr b="1" lang="pl-PL" sz="2200" spc="-1" strike="noStrike">
              <a:latin typeface="Arial Narrow"/>
              <a:ea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44B61C49A4A04AA82D9E8D3DE69E86" ma:contentTypeVersion="4" ma:contentTypeDescription="Utwórz nowy dokument." ma:contentTypeScope="" ma:versionID="59420fee5cd460d17f6a64dabd035cf5">
  <xsd:schema xmlns:xsd="http://www.w3.org/2001/XMLSchema" xmlns:xs="http://www.w3.org/2001/XMLSchema" xmlns:p="http://schemas.microsoft.com/office/2006/metadata/properties" xmlns:ns2="79b21d29-7bcc-45de-9b02-1fd506b4207a" targetNamespace="http://schemas.microsoft.com/office/2006/metadata/properties" ma:root="true" ma:fieldsID="6494f7c418bd8c3bc099028ba4d2ad3a" ns2:_="">
    <xsd:import namespace="79b21d29-7bcc-45de-9b02-1fd506b42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21d29-7bcc-45de-9b02-1fd506b42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0820D-1231-4EC0-AD62-F416EC57E5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DD102-C409-479C-94A4-6CFD38735B6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9b21d29-7bcc-45de-9b02-1fd506b4207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91852-4E06-48EF-920B-784DAAB41E58}">
  <ds:schemaRefs>
    <ds:schemaRef ds:uri="79b21d29-7bcc-45de-9b02-1fd506b42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Application>LibreOffice/7.3.1.3$Windows_X86_64 LibreOffice_project/a69ca51ded25f3eefd52d7bf9a5fad8c90b87951</Application>
  <AppVersion>15.0000</AppVersion>
  <Words>44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2020-01-20T22:04:06Z</dcterms:created>
  <dc:creator>x18-82071@outlook.com</dc:creator>
  <dc:description/>
  <dc:language>pl-PL</dc:language>
  <cp:lastModifiedBy/>
  <dcterms:modified xsi:type="dcterms:W3CDTF">2023-09-07T13:07:36Z</dcterms:modified>
  <cp:revision>45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0x0101003544B61C49A4A04AA82D9E8D3DE69E86</vt:lpwstr>
  </property>
  <property fmtid="{D5CDD505-2E9C-101B-9397-08002B2CF9AE}" pid="3" name="PresentationFormat">
    <vt:lpwstr>Panoramiczny</vt:lpwstr>
  </property>
  <property fmtid="{D5CDD505-2E9C-101B-9397-08002B2CF9AE}" pid="4" name="Slides">
    <vt:i4>4</vt:i4>
  </property>
</Properties>
</file>