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256" r:id="rId2"/>
    <p:sldId id="257" r:id="rId3"/>
    <p:sldId id="277" r:id="rId4"/>
    <p:sldId id="278" r:id="rId5"/>
    <p:sldId id="284" r:id="rId6"/>
    <p:sldId id="285" r:id="rId7"/>
    <p:sldId id="279" r:id="rId8"/>
    <p:sldId id="280" r:id="rId9"/>
    <p:sldId id="281" r:id="rId10"/>
    <p:sldId id="282" r:id="rId11"/>
    <p:sldId id="283" r:id="rId12"/>
    <p:sldId id="268" r:id="rId13"/>
    <p:sldId id="269" r:id="rId14"/>
    <p:sldId id="270" r:id="rId15"/>
    <p:sldId id="271" r:id="rId16"/>
    <p:sldId id="272" r:id="rId17"/>
    <p:sldId id="273" r:id="rId18"/>
    <p:sldId id="274" r:id="rId19"/>
    <p:sldId id="275" r:id="rId20"/>
    <p:sldId id="276" r:id="rId21"/>
    <p:sldId id="266" r:id="rId22"/>
    <p:sldId id="267" r:id="rId23"/>
    <p:sldId id="258" r:id="rId24"/>
    <p:sldId id="259" r:id="rId25"/>
    <p:sldId id="264" r:id="rId26"/>
    <p:sldId id="260" r:id="rId27"/>
    <p:sldId id="263" r:id="rId28"/>
    <p:sldId id="262" r:id="rId29"/>
    <p:sldId id="286"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12" autoAdjust="0"/>
    <p:restoredTop sz="94660"/>
  </p:normalViewPr>
  <p:slideViewPr>
    <p:cSldViewPr snapToGrid="0">
      <p:cViewPr varScale="1">
        <p:scale>
          <a:sx n="78" d="100"/>
          <a:sy n="78" d="100"/>
        </p:scale>
        <p:origin x="87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diagrams/_rels/data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4" Type="http://schemas.openxmlformats.org/officeDocument/2006/relationships/image" Target="../media/image14.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4" Type="http://schemas.openxmlformats.org/officeDocument/2006/relationships/image" Target="../media/image14.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F20144-DEE0-4654-8276-5B6E8904E511}" type="doc">
      <dgm:prSet loTypeId="urn:microsoft.com/office/officeart/2005/8/layout/default" loCatId="list" qsTypeId="urn:microsoft.com/office/officeart/2005/8/quickstyle/simple5" qsCatId="simple" csTypeId="urn:microsoft.com/office/officeart/2005/8/colors/colorful5" csCatId="colorful" phldr="1"/>
      <dgm:spPr/>
      <dgm:t>
        <a:bodyPr/>
        <a:lstStyle/>
        <a:p>
          <a:endParaRPr lang="en-US"/>
        </a:p>
      </dgm:t>
    </dgm:pt>
    <dgm:pt modelId="{B253BCDB-4248-4352-9D62-3517A2984367}">
      <dgm:prSet/>
      <dgm:spPr/>
      <dgm:t>
        <a:bodyPr/>
        <a:lstStyle/>
        <a:p>
          <a:r>
            <a:rPr lang="pl-PL"/>
            <a:t>Według „Słownika nauk społecznych” bezpieczeństwo jest synonimem pewności (ang. Safety) i </a:t>
          </a:r>
          <a:r>
            <a:rPr lang="pl-PL" b="1"/>
            <a:t>oznacza brak zagrożenia </a:t>
          </a:r>
          <a:r>
            <a:rPr lang="pl-PL"/>
            <a:t>(ang. Danger) </a:t>
          </a:r>
          <a:r>
            <a:rPr lang="pl-PL" b="1"/>
            <a:t>fizycznego lub ochronę przed nim</a:t>
          </a:r>
          <a:r>
            <a:rPr lang="pl-PL"/>
            <a:t>.</a:t>
          </a:r>
          <a:endParaRPr lang="en-US"/>
        </a:p>
      </dgm:t>
    </dgm:pt>
    <dgm:pt modelId="{FE2E0855-5F98-4A44-B99A-B88B5A8B56AC}" type="parTrans" cxnId="{DE3FCA50-BE56-409E-BA73-6EB4C52B87FE}">
      <dgm:prSet/>
      <dgm:spPr/>
      <dgm:t>
        <a:bodyPr/>
        <a:lstStyle/>
        <a:p>
          <a:endParaRPr lang="en-US"/>
        </a:p>
      </dgm:t>
    </dgm:pt>
    <dgm:pt modelId="{9F5960D9-D7AE-477E-B0CA-FBCF42FF11DD}" type="sibTrans" cxnId="{DE3FCA50-BE56-409E-BA73-6EB4C52B87FE}">
      <dgm:prSet/>
      <dgm:spPr/>
      <dgm:t>
        <a:bodyPr/>
        <a:lstStyle/>
        <a:p>
          <a:endParaRPr lang="en-US"/>
        </a:p>
      </dgm:t>
    </dgm:pt>
    <dgm:pt modelId="{FB08EB64-6148-420A-9929-13CD25F18511}">
      <dgm:prSet/>
      <dgm:spPr/>
      <dgm:t>
        <a:bodyPr/>
        <a:lstStyle/>
        <a:p>
          <a:r>
            <a:rPr lang="pl-PL" dirty="0"/>
            <a:t>W ogólnym znaczeniu obejmuje ono zaspokojenie takich potrzeb, jak: istnienie, przetrwanie, całość, tożsamość, niezależność, spokój i pewność rozwoju.</a:t>
          </a:r>
          <a:endParaRPr lang="en-US" dirty="0"/>
        </a:p>
      </dgm:t>
    </dgm:pt>
    <dgm:pt modelId="{55B8A0D3-0BBD-4F63-82FC-452E5BB0593E}" type="parTrans" cxnId="{96CA90D0-4825-4646-B79F-1B53827A7BE9}">
      <dgm:prSet/>
      <dgm:spPr/>
      <dgm:t>
        <a:bodyPr/>
        <a:lstStyle/>
        <a:p>
          <a:endParaRPr lang="en-US"/>
        </a:p>
      </dgm:t>
    </dgm:pt>
    <dgm:pt modelId="{D08FB67C-98DF-43BF-AE95-C97AC97C86DD}" type="sibTrans" cxnId="{96CA90D0-4825-4646-B79F-1B53827A7BE9}">
      <dgm:prSet/>
      <dgm:spPr/>
      <dgm:t>
        <a:bodyPr/>
        <a:lstStyle/>
        <a:p>
          <a:endParaRPr lang="en-US"/>
        </a:p>
      </dgm:t>
    </dgm:pt>
    <dgm:pt modelId="{63F982BD-EA19-4D64-A3EA-3F7F57CE4BDA}">
      <dgm:prSet/>
      <dgm:spPr/>
      <dgm:t>
        <a:bodyPr/>
        <a:lstStyle/>
        <a:p>
          <a:r>
            <a:rPr lang="pl-PL" dirty="0"/>
            <a:t>Można mówić o bezpieczeństwie konkretnego przedmiotu, osoby, grupy ludzi, jednostki organizacyjnej, państwa, narodu, zakładów, miasta itp.</a:t>
          </a:r>
          <a:endParaRPr lang="en-US" dirty="0"/>
        </a:p>
      </dgm:t>
    </dgm:pt>
    <dgm:pt modelId="{7E13850B-6454-480E-A3AC-36E8DCECB527}" type="parTrans" cxnId="{2F3F3D76-9BBA-44E1-A8C5-004A38B8C959}">
      <dgm:prSet/>
      <dgm:spPr/>
      <dgm:t>
        <a:bodyPr/>
        <a:lstStyle/>
        <a:p>
          <a:endParaRPr lang="en-US"/>
        </a:p>
      </dgm:t>
    </dgm:pt>
    <dgm:pt modelId="{D9163B1B-1417-4C89-B985-4F594118135F}" type="sibTrans" cxnId="{2F3F3D76-9BBA-44E1-A8C5-004A38B8C959}">
      <dgm:prSet/>
      <dgm:spPr/>
      <dgm:t>
        <a:bodyPr/>
        <a:lstStyle/>
        <a:p>
          <a:endParaRPr lang="en-US"/>
        </a:p>
      </dgm:t>
    </dgm:pt>
    <dgm:pt modelId="{EF6E0B94-CF7C-4081-8A87-D3476715C343}">
      <dgm:prSet/>
      <dgm:spPr/>
      <dgm:t>
        <a:bodyPr/>
        <a:lstStyle/>
        <a:p>
          <a:r>
            <a:rPr lang="pl-PL"/>
            <a:t>Zagrożenie odnosi się do strefy świadomościowej danego podmiotu (człowieka, grupy społecznej, narodu) i oznacza pewien stan psychiki lub świadomości wywołany postrzeganiem zjawisk ocenianych jako niekorzystne lub niebezpieczne.</a:t>
          </a:r>
          <a:endParaRPr lang="en-US"/>
        </a:p>
      </dgm:t>
    </dgm:pt>
    <dgm:pt modelId="{EE39086D-5649-495F-9ED3-F4E406DDC28F}" type="parTrans" cxnId="{326A1922-8B11-4626-B54E-947406080493}">
      <dgm:prSet/>
      <dgm:spPr/>
      <dgm:t>
        <a:bodyPr/>
        <a:lstStyle/>
        <a:p>
          <a:endParaRPr lang="en-US"/>
        </a:p>
      </dgm:t>
    </dgm:pt>
    <dgm:pt modelId="{B39A0E53-2528-4558-881E-ED95C9C68AFD}" type="sibTrans" cxnId="{326A1922-8B11-4626-B54E-947406080493}">
      <dgm:prSet/>
      <dgm:spPr/>
      <dgm:t>
        <a:bodyPr/>
        <a:lstStyle/>
        <a:p>
          <a:endParaRPr lang="en-US"/>
        </a:p>
      </dgm:t>
    </dgm:pt>
    <dgm:pt modelId="{7A978F77-9528-4B5D-A66F-0B67E2C19CBF}" type="pres">
      <dgm:prSet presAssocID="{A7F20144-DEE0-4654-8276-5B6E8904E511}" presName="diagram" presStyleCnt="0">
        <dgm:presLayoutVars>
          <dgm:dir/>
          <dgm:resizeHandles val="exact"/>
        </dgm:presLayoutVars>
      </dgm:prSet>
      <dgm:spPr/>
    </dgm:pt>
    <dgm:pt modelId="{AEA3B6CE-2573-40B4-8A98-D48F35F6DD2A}" type="pres">
      <dgm:prSet presAssocID="{B253BCDB-4248-4352-9D62-3517A2984367}" presName="node" presStyleLbl="node1" presStyleIdx="0" presStyleCnt="4">
        <dgm:presLayoutVars>
          <dgm:bulletEnabled val="1"/>
        </dgm:presLayoutVars>
      </dgm:prSet>
      <dgm:spPr/>
    </dgm:pt>
    <dgm:pt modelId="{6CB1E0FB-D328-4454-AAEB-D4B6ABA804CF}" type="pres">
      <dgm:prSet presAssocID="{9F5960D9-D7AE-477E-B0CA-FBCF42FF11DD}" presName="sibTrans" presStyleCnt="0"/>
      <dgm:spPr/>
    </dgm:pt>
    <dgm:pt modelId="{54489546-900B-498D-836B-0457162BA55E}" type="pres">
      <dgm:prSet presAssocID="{FB08EB64-6148-420A-9929-13CD25F18511}" presName="node" presStyleLbl="node1" presStyleIdx="1" presStyleCnt="4">
        <dgm:presLayoutVars>
          <dgm:bulletEnabled val="1"/>
        </dgm:presLayoutVars>
      </dgm:prSet>
      <dgm:spPr/>
    </dgm:pt>
    <dgm:pt modelId="{051D6129-FF18-47F4-9C47-29E95E221265}" type="pres">
      <dgm:prSet presAssocID="{D08FB67C-98DF-43BF-AE95-C97AC97C86DD}" presName="sibTrans" presStyleCnt="0"/>
      <dgm:spPr/>
    </dgm:pt>
    <dgm:pt modelId="{EFFD522A-AC38-4BCF-86B1-B7C1CF7E3495}" type="pres">
      <dgm:prSet presAssocID="{63F982BD-EA19-4D64-A3EA-3F7F57CE4BDA}" presName="node" presStyleLbl="node1" presStyleIdx="2" presStyleCnt="4">
        <dgm:presLayoutVars>
          <dgm:bulletEnabled val="1"/>
        </dgm:presLayoutVars>
      </dgm:prSet>
      <dgm:spPr/>
    </dgm:pt>
    <dgm:pt modelId="{EF42D6C8-8ED1-4712-8A8C-A906BCC9A455}" type="pres">
      <dgm:prSet presAssocID="{D9163B1B-1417-4C89-B985-4F594118135F}" presName="sibTrans" presStyleCnt="0"/>
      <dgm:spPr/>
    </dgm:pt>
    <dgm:pt modelId="{083D3475-97DB-4DE2-95E6-E256140CF079}" type="pres">
      <dgm:prSet presAssocID="{EF6E0B94-CF7C-4081-8A87-D3476715C343}" presName="node" presStyleLbl="node1" presStyleIdx="3" presStyleCnt="4">
        <dgm:presLayoutVars>
          <dgm:bulletEnabled val="1"/>
        </dgm:presLayoutVars>
      </dgm:prSet>
      <dgm:spPr/>
    </dgm:pt>
  </dgm:ptLst>
  <dgm:cxnLst>
    <dgm:cxn modelId="{9042A80A-C0F4-4E9C-A8E3-AE63F8E97B2F}" type="presOf" srcId="{B253BCDB-4248-4352-9D62-3517A2984367}" destId="{AEA3B6CE-2573-40B4-8A98-D48F35F6DD2A}" srcOrd="0" destOrd="0" presId="urn:microsoft.com/office/officeart/2005/8/layout/default"/>
    <dgm:cxn modelId="{2885580C-3277-4606-812D-94523BF6F662}" type="presOf" srcId="{63F982BD-EA19-4D64-A3EA-3F7F57CE4BDA}" destId="{EFFD522A-AC38-4BCF-86B1-B7C1CF7E3495}" srcOrd="0" destOrd="0" presId="urn:microsoft.com/office/officeart/2005/8/layout/default"/>
    <dgm:cxn modelId="{326A1922-8B11-4626-B54E-947406080493}" srcId="{A7F20144-DEE0-4654-8276-5B6E8904E511}" destId="{EF6E0B94-CF7C-4081-8A87-D3476715C343}" srcOrd="3" destOrd="0" parTransId="{EE39086D-5649-495F-9ED3-F4E406DDC28F}" sibTransId="{B39A0E53-2528-4558-881E-ED95C9C68AFD}"/>
    <dgm:cxn modelId="{DE3FCA50-BE56-409E-BA73-6EB4C52B87FE}" srcId="{A7F20144-DEE0-4654-8276-5B6E8904E511}" destId="{B253BCDB-4248-4352-9D62-3517A2984367}" srcOrd="0" destOrd="0" parTransId="{FE2E0855-5F98-4A44-B99A-B88B5A8B56AC}" sibTransId="{9F5960D9-D7AE-477E-B0CA-FBCF42FF11DD}"/>
    <dgm:cxn modelId="{2F3F3D76-9BBA-44E1-A8C5-004A38B8C959}" srcId="{A7F20144-DEE0-4654-8276-5B6E8904E511}" destId="{63F982BD-EA19-4D64-A3EA-3F7F57CE4BDA}" srcOrd="2" destOrd="0" parTransId="{7E13850B-6454-480E-A3AC-36E8DCECB527}" sibTransId="{D9163B1B-1417-4C89-B985-4F594118135F}"/>
    <dgm:cxn modelId="{7F11DA57-8549-4235-9BC3-45F23ED70F0B}" type="presOf" srcId="{EF6E0B94-CF7C-4081-8A87-D3476715C343}" destId="{083D3475-97DB-4DE2-95E6-E256140CF079}" srcOrd="0" destOrd="0" presId="urn:microsoft.com/office/officeart/2005/8/layout/default"/>
    <dgm:cxn modelId="{19719C81-4EE0-4C68-8A7E-C29A0AE92579}" type="presOf" srcId="{FB08EB64-6148-420A-9929-13CD25F18511}" destId="{54489546-900B-498D-836B-0457162BA55E}" srcOrd="0" destOrd="0" presId="urn:microsoft.com/office/officeart/2005/8/layout/default"/>
    <dgm:cxn modelId="{F92D65A6-8DFC-4560-9BC0-B562F7049C41}" type="presOf" srcId="{A7F20144-DEE0-4654-8276-5B6E8904E511}" destId="{7A978F77-9528-4B5D-A66F-0B67E2C19CBF}" srcOrd="0" destOrd="0" presId="urn:microsoft.com/office/officeart/2005/8/layout/default"/>
    <dgm:cxn modelId="{96CA90D0-4825-4646-B79F-1B53827A7BE9}" srcId="{A7F20144-DEE0-4654-8276-5B6E8904E511}" destId="{FB08EB64-6148-420A-9929-13CD25F18511}" srcOrd="1" destOrd="0" parTransId="{55B8A0D3-0BBD-4F63-82FC-452E5BB0593E}" sibTransId="{D08FB67C-98DF-43BF-AE95-C97AC97C86DD}"/>
    <dgm:cxn modelId="{7CCB7BB5-1357-433C-BC27-2402F599AF39}" type="presParOf" srcId="{7A978F77-9528-4B5D-A66F-0B67E2C19CBF}" destId="{AEA3B6CE-2573-40B4-8A98-D48F35F6DD2A}" srcOrd="0" destOrd="0" presId="urn:microsoft.com/office/officeart/2005/8/layout/default"/>
    <dgm:cxn modelId="{E7BABEBE-AB3E-4051-A407-8CBB4E80D195}" type="presParOf" srcId="{7A978F77-9528-4B5D-A66F-0B67E2C19CBF}" destId="{6CB1E0FB-D328-4454-AAEB-D4B6ABA804CF}" srcOrd="1" destOrd="0" presId="urn:microsoft.com/office/officeart/2005/8/layout/default"/>
    <dgm:cxn modelId="{78EACF2D-EC74-4353-B138-7ABC326231B5}" type="presParOf" srcId="{7A978F77-9528-4B5D-A66F-0B67E2C19CBF}" destId="{54489546-900B-498D-836B-0457162BA55E}" srcOrd="2" destOrd="0" presId="urn:microsoft.com/office/officeart/2005/8/layout/default"/>
    <dgm:cxn modelId="{65D62CF5-41D6-4A31-94A3-A5ABC3D67D18}" type="presParOf" srcId="{7A978F77-9528-4B5D-A66F-0B67E2C19CBF}" destId="{051D6129-FF18-47F4-9C47-29E95E221265}" srcOrd="3" destOrd="0" presId="urn:microsoft.com/office/officeart/2005/8/layout/default"/>
    <dgm:cxn modelId="{5FBBBF52-394D-4B7A-AD9B-555F0EDC0EE0}" type="presParOf" srcId="{7A978F77-9528-4B5D-A66F-0B67E2C19CBF}" destId="{EFFD522A-AC38-4BCF-86B1-B7C1CF7E3495}" srcOrd="4" destOrd="0" presId="urn:microsoft.com/office/officeart/2005/8/layout/default"/>
    <dgm:cxn modelId="{BF310838-9801-40DB-BCF6-1BC17F28BD82}" type="presParOf" srcId="{7A978F77-9528-4B5D-A66F-0B67E2C19CBF}" destId="{EF42D6C8-8ED1-4712-8A8C-A906BCC9A455}" srcOrd="5" destOrd="0" presId="urn:microsoft.com/office/officeart/2005/8/layout/default"/>
    <dgm:cxn modelId="{FF60D1CC-AB32-464F-9D01-EF63CE62D5F8}" type="presParOf" srcId="{7A978F77-9528-4B5D-A66F-0B67E2C19CBF}" destId="{083D3475-97DB-4DE2-95E6-E256140CF079}"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0FBC403-4035-4D55-BD91-AC6AAD1D38EF}" type="doc">
      <dgm:prSet loTypeId="urn:microsoft.com/office/officeart/2005/8/layout/vList2" loCatId="list" qsTypeId="urn:microsoft.com/office/officeart/2005/8/quickstyle/simple2" qsCatId="simple" csTypeId="urn:microsoft.com/office/officeart/2005/8/colors/accent0_3" csCatId="mainScheme" phldr="1"/>
      <dgm:spPr/>
      <dgm:t>
        <a:bodyPr/>
        <a:lstStyle/>
        <a:p>
          <a:endParaRPr lang="en-US"/>
        </a:p>
      </dgm:t>
    </dgm:pt>
    <dgm:pt modelId="{2774D993-488A-4CF5-8029-751C2B60B543}">
      <dgm:prSet/>
      <dgm:spPr/>
      <dgm:t>
        <a:bodyPr/>
        <a:lstStyle/>
        <a:p>
          <a:r>
            <a:rPr lang="pl-PL" dirty="0"/>
            <a:t>Nadanie identyfikatora (ciągu znaków lub wzorca) przypisanego do podmiotu oraz określającego jego tożsamość.</a:t>
          </a:r>
          <a:endParaRPr lang="en-US" dirty="0"/>
        </a:p>
      </dgm:t>
    </dgm:pt>
    <dgm:pt modelId="{46153D04-F3A1-40DD-9A98-98B7A0E1AEBD}" type="parTrans" cxnId="{F9666186-D801-4F61-A5AD-F03628494088}">
      <dgm:prSet/>
      <dgm:spPr/>
      <dgm:t>
        <a:bodyPr/>
        <a:lstStyle/>
        <a:p>
          <a:endParaRPr lang="en-US"/>
        </a:p>
      </dgm:t>
    </dgm:pt>
    <dgm:pt modelId="{7AA7D919-3071-463A-B158-328C34F96EB1}" type="sibTrans" cxnId="{F9666186-D801-4F61-A5AD-F03628494088}">
      <dgm:prSet/>
      <dgm:spPr/>
      <dgm:t>
        <a:bodyPr/>
        <a:lstStyle/>
        <a:p>
          <a:endParaRPr lang="en-US"/>
        </a:p>
      </dgm:t>
    </dgm:pt>
    <dgm:pt modelId="{FA68F85A-AE8B-4EAB-845A-D34118C63F0D}">
      <dgm:prSet/>
      <dgm:spPr/>
      <dgm:t>
        <a:bodyPr/>
        <a:lstStyle/>
        <a:p>
          <a:r>
            <a:rPr lang="pl-PL" dirty="0"/>
            <a:t>Wykorzystanie jednocześnie kilkuetapowego uwierzytelniania (hasło, certyfikat elektroniczny, </a:t>
          </a:r>
          <a:r>
            <a:rPr lang="pl-PL" dirty="0" err="1"/>
            <a:t>token</a:t>
          </a:r>
          <a:r>
            <a:rPr lang="pl-PL" dirty="0"/>
            <a:t>, kod jednorazowy, figura geometryczna, tożsamość z portalu społecznościowego), które są przekazywane w celu ustalenia deklarowanej tożsamości podmiotu.</a:t>
          </a:r>
          <a:endParaRPr lang="en-US" dirty="0"/>
        </a:p>
      </dgm:t>
    </dgm:pt>
    <dgm:pt modelId="{7A7D07D0-1D54-411D-B1C9-366785B22F1D}" type="parTrans" cxnId="{0F885AF6-D1DF-4878-B2E4-902A8C586519}">
      <dgm:prSet/>
      <dgm:spPr/>
      <dgm:t>
        <a:bodyPr/>
        <a:lstStyle/>
        <a:p>
          <a:endParaRPr lang="en-US"/>
        </a:p>
      </dgm:t>
    </dgm:pt>
    <dgm:pt modelId="{C3353586-E305-48B3-AC9B-4C48B9A0785B}" type="sibTrans" cxnId="{0F885AF6-D1DF-4878-B2E4-902A8C586519}">
      <dgm:prSet/>
      <dgm:spPr/>
      <dgm:t>
        <a:bodyPr/>
        <a:lstStyle/>
        <a:p>
          <a:endParaRPr lang="en-US"/>
        </a:p>
      </dgm:t>
    </dgm:pt>
    <dgm:pt modelId="{CE3889EF-F376-4394-BAAF-4F63C422D346}">
      <dgm:prSet/>
      <dgm:spPr/>
      <dgm:t>
        <a:bodyPr/>
        <a:lstStyle/>
        <a:p>
          <a:r>
            <a:rPr lang="pl-PL"/>
            <a:t>Identyfikowanie - proces rozpoznawania tożsamości podmiotu (poprzez przedstawienie identyfikatora). Wiadomo, za kogo podmiot się podaje, ale nie jest to jeszcze potwierdzone.</a:t>
          </a:r>
          <a:endParaRPr lang="en-US"/>
        </a:p>
      </dgm:t>
    </dgm:pt>
    <dgm:pt modelId="{8B83D773-1611-4D4B-B0C0-80E808F7A227}" type="parTrans" cxnId="{3286CDF4-486D-4CA0-998C-B6B132DA25B7}">
      <dgm:prSet/>
      <dgm:spPr/>
      <dgm:t>
        <a:bodyPr/>
        <a:lstStyle/>
        <a:p>
          <a:endParaRPr lang="en-US"/>
        </a:p>
      </dgm:t>
    </dgm:pt>
    <dgm:pt modelId="{D2DB6D4E-6348-417A-B02E-4426D617374E}" type="sibTrans" cxnId="{3286CDF4-486D-4CA0-998C-B6B132DA25B7}">
      <dgm:prSet/>
      <dgm:spPr/>
      <dgm:t>
        <a:bodyPr/>
        <a:lstStyle/>
        <a:p>
          <a:endParaRPr lang="en-US"/>
        </a:p>
      </dgm:t>
    </dgm:pt>
    <dgm:pt modelId="{FD1453BA-24D9-45E5-98BE-A52E651E1524}">
      <dgm:prSet/>
      <dgm:spPr/>
      <dgm:t>
        <a:bodyPr/>
        <a:lstStyle/>
        <a:p>
          <a:r>
            <a:rPr lang="pl-PL"/>
            <a:t>Uwierzytelnianie – weryfikowanie deklarowanej tożsamości podmiotu za pomocą danych uwierzytelniających. Zauważmy tutaj, że identyfikowanie i uwierzytelnianie może następować równolegle.</a:t>
          </a:r>
          <a:endParaRPr lang="en-US"/>
        </a:p>
      </dgm:t>
    </dgm:pt>
    <dgm:pt modelId="{361E4442-08F9-486B-BD3A-851858C8F868}" type="parTrans" cxnId="{F1D013A4-9CAA-465F-A45D-DD1D67B267DB}">
      <dgm:prSet/>
      <dgm:spPr/>
      <dgm:t>
        <a:bodyPr/>
        <a:lstStyle/>
        <a:p>
          <a:endParaRPr lang="en-US"/>
        </a:p>
      </dgm:t>
    </dgm:pt>
    <dgm:pt modelId="{41AC8F93-6239-4C7E-8B1F-3E94EA1291F7}" type="sibTrans" cxnId="{F1D013A4-9CAA-465F-A45D-DD1D67B267DB}">
      <dgm:prSet/>
      <dgm:spPr/>
      <dgm:t>
        <a:bodyPr/>
        <a:lstStyle/>
        <a:p>
          <a:endParaRPr lang="en-US"/>
        </a:p>
      </dgm:t>
    </dgm:pt>
    <dgm:pt modelId="{32914E06-5D25-499B-BEF3-C532DF5C4AA4}">
      <dgm:prSet/>
      <dgm:spPr/>
      <dgm:t>
        <a:bodyPr/>
        <a:lstStyle/>
        <a:p>
          <a:r>
            <a:rPr lang="pl-PL"/>
            <a:t>Z technicznego punktu widzenia możliwość dostępu do danego aktywu wymaga jeszcze autoryzacji tzn. przyznania dostępu na podstawie praw dostępu. Zezwolenie takie określane jest terminem autoryzacji.</a:t>
          </a:r>
          <a:endParaRPr lang="en-US"/>
        </a:p>
      </dgm:t>
    </dgm:pt>
    <dgm:pt modelId="{23E31BE7-57F8-440E-A432-E3D12003068C}" type="parTrans" cxnId="{268E43F4-72ED-4BF3-BC39-7CECDB1B42EC}">
      <dgm:prSet/>
      <dgm:spPr/>
      <dgm:t>
        <a:bodyPr/>
        <a:lstStyle/>
        <a:p>
          <a:endParaRPr lang="en-US"/>
        </a:p>
      </dgm:t>
    </dgm:pt>
    <dgm:pt modelId="{2D135975-5386-41C0-B66B-FE4AC7B65B62}" type="sibTrans" cxnId="{268E43F4-72ED-4BF3-BC39-7CECDB1B42EC}">
      <dgm:prSet/>
      <dgm:spPr/>
      <dgm:t>
        <a:bodyPr/>
        <a:lstStyle/>
        <a:p>
          <a:endParaRPr lang="en-US"/>
        </a:p>
      </dgm:t>
    </dgm:pt>
    <dgm:pt modelId="{9F799CE6-9548-4292-B2E2-91B67F0C5A53}" type="pres">
      <dgm:prSet presAssocID="{50FBC403-4035-4D55-BD91-AC6AAD1D38EF}" presName="linear" presStyleCnt="0">
        <dgm:presLayoutVars>
          <dgm:animLvl val="lvl"/>
          <dgm:resizeHandles val="exact"/>
        </dgm:presLayoutVars>
      </dgm:prSet>
      <dgm:spPr/>
    </dgm:pt>
    <dgm:pt modelId="{4E6FC13F-DEA9-4BBA-A984-0E7F423A7D80}" type="pres">
      <dgm:prSet presAssocID="{2774D993-488A-4CF5-8029-751C2B60B543}" presName="parentText" presStyleLbl="node1" presStyleIdx="0" presStyleCnt="5">
        <dgm:presLayoutVars>
          <dgm:chMax val="0"/>
          <dgm:bulletEnabled val="1"/>
        </dgm:presLayoutVars>
      </dgm:prSet>
      <dgm:spPr/>
    </dgm:pt>
    <dgm:pt modelId="{1816B5A5-E00C-41BE-9C9A-CAA613AA6B98}" type="pres">
      <dgm:prSet presAssocID="{7AA7D919-3071-463A-B158-328C34F96EB1}" presName="spacer" presStyleCnt="0"/>
      <dgm:spPr/>
    </dgm:pt>
    <dgm:pt modelId="{E6FC8D2B-2783-46CC-BB23-2836E7DB98D5}" type="pres">
      <dgm:prSet presAssocID="{FA68F85A-AE8B-4EAB-845A-D34118C63F0D}" presName="parentText" presStyleLbl="node1" presStyleIdx="1" presStyleCnt="5">
        <dgm:presLayoutVars>
          <dgm:chMax val="0"/>
          <dgm:bulletEnabled val="1"/>
        </dgm:presLayoutVars>
      </dgm:prSet>
      <dgm:spPr/>
    </dgm:pt>
    <dgm:pt modelId="{36C25C96-3C0A-4A5C-842D-47D1DEA55DE3}" type="pres">
      <dgm:prSet presAssocID="{C3353586-E305-48B3-AC9B-4C48B9A0785B}" presName="spacer" presStyleCnt="0"/>
      <dgm:spPr/>
    </dgm:pt>
    <dgm:pt modelId="{63163978-67BC-4805-A7B6-0F35E4180A99}" type="pres">
      <dgm:prSet presAssocID="{CE3889EF-F376-4394-BAAF-4F63C422D346}" presName="parentText" presStyleLbl="node1" presStyleIdx="2" presStyleCnt="5">
        <dgm:presLayoutVars>
          <dgm:chMax val="0"/>
          <dgm:bulletEnabled val="1"/>
        </dgm:presLayoutVars>
      </dgm:prSet>
      <dgm:spPr/>
    </dgm:pt>
    <dgm:pt modelId="{4F393954-47BD-4A5D-8BCE-9D63D3B1C906}" type="pres">
      <dgm:prSet presAssocID="{D2DB6D4E-6348-417A-B02E-4426D617374E}" presName="spacer" presStyleCnt="0"/>
      <dgm:spPr/>
    </dgm:pt>
    <dgm:pt modelId="{B0A9005B-0238-44FA-95B7-CA56379EE5DA}" type="pres">
      <dgm:prSet presAssocID="{FD1453BA-24D9-45E5-98BE-A52E651E1524}" presName="parentText" presStyleLbl="node1" presStyleIdx="3" presStyleCnt="5">
        <dgm:presLayoutVars>
          <dgm:chMax val="0"/>
          <dgm:bulletEnabled val="1"/>
        </dgm:presLayoutVars>
      </dgm:prSet>
      <dgm:spPr/>
    </dgm:pt>
    <dgm:pt modelId="{B4095641-9891-4BE8-975E-8E0B6CD12FFA}" type="pres">
      <dgm:prSet presAssocID="{41AC8F93-6239-4C7E-8B1F-3E94EA1291F7}" presName="spacer" presStyleCnt="0"/>
      <dgm:spPr/>
    </dgm:pt>
    <dgm:pt modelId="{EF2E691A-7714-4AC4-934F-B7D9C3C184F4}" type="pres">
      <dgm:prSet presAssocID="{32914E06-5D25-499B-BEF3-C532DF5C4AA4}" presName="parentText" presStyleLbl="node1" presStyleIdx="4" presStyleCnt="5">
        <dgm:presLayoutVars>
          <dgm:chMax val="0"/>
          <dgm:bulletEnabled val="1"/>
        </dgm:presLayoutVars>
      </dgm:prSet>
      <dgm:spPr/>
    </dgm:pt>
  </dgm:ptLst>
  <dgm:cxnLst>
    <dgm:cxn modelId="{E6844216-14F1-4965-962E-96495831C6CF}" type="presOf" srcId="{FD1453BA-24D9-45E5-98BE-A52E651E1524}" destId="{B0A9005B-0238-44FA-95B7-CA56379EE5DA}" srcOrd="0" destOrd="0" presId="urn:microsoft.com/office/officeart/2005/8/layout/vList2"/>
    <dgm:cxn modelId="{29FFFE52-1214-4755-93F0-5286D02AF13F}" type="presOf" srcId="{32914E06-5D25-499B-BEF3-C532DF5C4AA4}" destId="{EF2E691A-7714-4AC4-934F-B7D9C3C184F4}" srcOrd="0" destOrd="0" presId="urn:microsoft.com/office/officeart/2005/8/layout/vList2"/>
    <dgm:cxn modelId="{D641977F-D0CF-42DD-ADBE-5196ABA0A94A}" type="presOf" srcId="{FA68F85A-AE8B-4EAB-845A-D34118C63F0D}" destId="{E6FC8D2B-2783-46CC-BB23-2836E7DB98D5}" srcOrd="0" destOrd="0" presId="urn:microsoft.com/office/officeart/2005/8/layout/vList2"/>
    <dgm:cxn modelId="{F9666186-D801-4F61-A5AD-F03628494088}" srcId="{50FBC403-4035-4D55-BD91-AC6AAD1D38EF}" destId="{2774D993-488A-4CF5-8029-751C2B60B543}" srcOrd="0" destOrd="0" parTransId="{46153D04-F3A1-40DD-9A98-98B7A0E1AEBD}" sibTransId="{7AA7D919-3071-463A-B158-328C34F96EB1}"/>
    <dgm:cxn modelId="{F1D013A4-9CAA-465F-A45D-DD1D67B267DB}" srcId="{50FBC403-4035-4D55-BD91-AC6AAD1D38EF}" destId="{FD1453BA-24D9-45E5-98BE-A52E651E1524}" srcOrd="3" destOrd="0" parTransId="{361E4442-08F9-486B-BD3A-851858C8F868}" sibTransId="{41AC8F93-6239-4C7E-8B1F-3E94EA1291F7}"/>
    <dgm:cxn modelId="{A46FBBDA-6434-44BE-8A18-4BCF2393F400}" type="presOf" srcId="{50FBC403-4035-4D55-BD91-AC6AAD1D38EF}" destId="{9F799CE6-9548-4292-B2E2-91B67F0C5A53}" srcOrd="0" destOrd="0" presId="urn:microsoft.com/office/officeart/2005/8/layout/vList2"/>
    <dgm:cxn modelId="{67CB77DE-601E-4BEC-AD35-318784576F12}" type="presOf" srcId="{2774D993-488A-4CF5-8029-751C2B60B543}" destId="{4E6FC13F-DEA9-4BBA-A984-0E7F423A7D80}" srcOrd="0" destOrd="0" presId="urn:microsoft.com/office/officeart/2005/8/layout/vList2"/>
    <dgm:cxn modelId="{F99925EA-2B96-4D32-A087-D5C145D53799}" type="presOf" srcId="{CE3889EF-F376-4394-BAAF-4F63C422D346}" destId="{63163978-67BC-4805-A7B6-0F35E4180A99}" srcOrd="0" destOrd="0" presId="urn:microsoft.com/office/officeart/2005/8/layout/vList2"/>
    <dgm:cxn modelId="{268E43F4-72ED-4BF3-BC39-7CECDB1B42EC}" srcId="{50FBC403-4035-4D55-BD91-AC6AAD1D38EF}" destId="{32914E06-5D25-499B-BEF3-C532DF5C4AA4}" srcOrd="4" destOrd="0" parTransId="{23E31BE7-57F8-440E-A432-E3D12003068C}" sibTransId="{2D135975-5386-41C0-B66B-FE4AC7B65B62}"/>
    <dgm:cxn modelId="{3286CDF4-486D-4CA0-998C-B6B132DA25B7}" srcId="{50FBC403-4035-4D55-BD91-AC6AAD1D38EF}" destId="{CE3889EF-F376-4394-BAAF-4F63C422D346}" srcOrd="2" destOrd="0" parTransId="{8B83D773-1611-4D4B-B0C0-80E808F7A227}" sibTransId="{D2DB6D4E-6348-417A-B02E-4426D617374E}"/>
    <dgm:cxn modelId="{0F885AF6-D1DF-4878-B2E4-902A8C586519}" srcId="{50FBC403-4035-4D55-BD91-AC6AAD1D38EF}" destId="{FA68F85A-AE8B-4EAB-845A-D34118C63F0D}" srcOrd="1" destOrd="0" parTransId="{7A7D07D0-1D54-411D-B1C9-366785B22F1D}" sibTransId="{C3353586-E305-48B3-AC9B-4C48B9A0785B}"/>
    <dgm:cxn modelId="{2CC247A2-AA70-4B51-8EF4-3958D1B322D7}" type="presParOf" srcId="{9F799CE6-9548-4292-B2E2-91B67F0C5A53}" destId="{4E6FC13F-DEA9-4BBA-A984-0E7F423A7D80}" srcOrd="0" destOrd="0" presId="urn:microsoft.com/office/officeart/2005/8/layout/vList2"/>
    <dgm:cxn modelId="{C60DB0BA-4F93-4F69-B1B9-170F0F2F2909}" type="presParOf" srcId="{9F799CE6-9548-4292-B2E2-91B67F0C5A53}" destId="{1816B5A5-E00C-41BE-9C9A-CAA613AA6B98}" srcOrd="1" destOrd="0" presId="urn:microsoft.com/office/officeart/2005/8/layout/vList2"/>
    <dgm:cxn modelId="{7649EB74-91C2-4A8F-9907-59F3A6A9E636}" type="presParOf" srcId="{9F799CE6-9548-4292-B2E2-91B67F0C5A53}" destId="{E6FC8D2B-2783-46CC-BB23-2836E7DB98D5}" srcOrd="2" destOrd="0" presId="urn:microsoft.com/office/officeart/2005/8/layout/vList2"/>
    <dgm:cxn modelId="{0AC1592D-B5C8-45C4-9BF9-65A7BC69091A}" type="presParOf" srcId="{9F799CE6-9548-4292-B2E2-91B67F0C5A53}" destId="{36C25C96-3C0A-4A5C-842D-47D1DEA55DE3}" srcOrd="3" destOrd="0" presId="urn:microsoft.com/office/officeart/2005/8/layout/vList2"/>
    <dgm:cxn modelId="{AF6C7175-5EB6-4F71-92B0-29994A580977}" type="presParOf" srcId="{9F799CE6-9548-4292-B2E2-91B67F0C5A53}" destId="{63163978-67BC-4805-A7B6-0F35E4180A99}" srcOrd="4" destOrd="0" presId="urn:microsoft.com/office/officeart/2005/8/layout/vList2"/>
    <dgm:cxn modelId="{DC085A53-43A0-4E3C-864A-55AED57CCE44}" type="presParOf" srcId="{9F799CE6-9548-4292-B2E2-91B67F0C5A53}" destId="{4F393954-47BD-4A5D-8BCE-9D63D3B1C906}" srcOrd="5" destOrd="0" presId="urn:microsoft.com/office/officeart/2005/8/layout/vList2"/>
    <dgm:cxn modelId="{B3603891-DA30-46A4-972C-A26FDA2E9BC9}" type="presParOf" srcId="{9F799CE6-9548-4292-B2E2-91B67F0C5A53}" destId="{B0A9005B-0238-44FA-95B7-CA56379EE5DA}" srcOrd="6" destOrd="0" presId="urn:microsoft.com/office/officeart/2005/8/layout/vList2"/>
    <dgm:cxn modelId="{A4C5AE14-8753-4BDF-88D4-A85B473F0092}" type="presParOf" srcId="{9F799CE6-9548-4292-B2E2-91B67F0C5A53}" destId="{B4095641-9891-4BE8-975E-8E0B6CD12FFA}" srcOrd="7" destOrd="0" presId="urn:microsoft.com/office/officeart/2005/8/layout/vList2"/>
    <dgm:cxn modelId="{9AF8E0A7-1510-41A2-A813-ACF3772395AA}" type="presParOf" srcId="{9F799CE6-9548-4292-B2E2-91B67F0C5A53}" destId="{EF2E691A-7714-4AC4-934F-B7D9C3C184F4}"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24B52A3-2CD6-4435-A797-7451F2CBF599}"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BA2B187F-A219-43B0-8415-4BA1A5E779DD}">
      <dgm:prSet custT="1"/>
      <dgm:spPr/>
      <dgm:t>
        <a:bodyPr/>
        <a:lstStyle/>
        <a:p>
          <a:pPr algn="just">
            <a:lnSpc>
              <a:spcPct val="100000"/>
            </a:lnSpc>
          </a:pPr>
          <a:r>
            <a:rPr lang="pl-PL" sz="1600" i="0" dirty="0"/>
            <a:t>7. Atak na sieć hoteli </a:t>
          </a:r>
          <a:r>
            <a:rPr lang="pl-PL" sz="1600" i="0" dirty="0" err="1"/>
            <a:t>Marriot</a:t>
          </a:r>
          <a:r>
            <a:rPr lang="pl-PL" sz="1600" i="0" dirty="0"/>
            <a:t> (2014 r.) - </a:t>
          </a:r>
          <a:r>
            <a:rPr lang="pl-PL" sz="1600" dirty="0"/>
            <a:t>H</a:t>
          </a:r>
          <a:r>
            <a:rPr lang="pl-PL" sz="1600" i="0" dirty="0"/>
            <a:t>akerzy dostali się do serwerów sieci Marriott, wykradając informacje o kartach kredytowych należących do siedmiu milionów brytyjskich klientów. Żeby było gorzej, dane te zostały przez nich odszyfrowane ze względu na fakt, że klucze deszyfrujące były przechowywane na dokładnie tym samym serwerze, włącznie z numerami paszportów. Podobny problem pojawił się też w 2016 r. w przypadku sieci Starwood </a:t>
          </a:r>
          <a:r>
            <a:rPr lang="pl-PL" sz="1600" i="0" dirty="0" err="1"/>
            <a:t>Hotels</a:t>
          </a:r>
          <a:r>
            <a:rPr lang="pl-PL" sz="1600" i="0" dirty="0"/>
            <a:t>, przejętych przez Marriotta. Najgorsze jest w tym jednak to, że wiadomość o wycieku pojawiła się dopiero w 2018 r., więc aż przez cztery lata klienci hotelu byli narażeni na utratę środków.</a:t>
          </a:r>
          <a:endParaRPr lang="en-US" sz="1600" dirty="0"/>
        </a:p>
      </dgm:t>
    </dgm:pt>
    <dgm:pt modelId="{3921CF11-6DE4-48E3-8064-B240FDE804BD}" type="parTrans" cxnId="{D4174190-638B-4BC0-A07F-29CEE75DF9EE}">
      <dgm:prSet/>
      <dgm:spPr/>
      <dgm:t>
        <a:bodyPr/>
        <a:lstStyle/>
        <a:p>
          <a:endParaRPr lang="en-US"/>
        </a:p>
      </dgm:t>
    </dgm:pt>
    <dgm:pt modelId="{DC9329B4-5F22-4BB9-955D-3EE5717B7B86}" type="sibTrans" cxnId="{D4174190-638B-4BC0-A07F-29CEE75DF9EE}">
      <dgm:prSet/>
      <dgm:spPr/>
      <dgm:t>
        <a:bodyPr/>
        <a:lstStyle/>
        <a:p>
          <a:endParaRPr lang="en-US"/>
        </a:p>
      </dgm:t>
    </dgm:pt>
    <dgm:pt modelId="{FFE9F197-822A-4667-8CE4-F7FACE26F031}">
      <dgm:prSet/>
      <dgm:spPr/>
      <dgm:t>
        <a:bodyPr/>
        <a:lstStyle/>
        <a:p>
          <a:pPr algn="just">
            <a:lnSpc>
              <a:spcPct val="100000"/>
            </a:lnSpc>
          </a:pPr>
          <a:r>
            <a:rPr lang="pl-PL" dirty="0"/>
            <a:t>8. </a:t>
          </a:r>
          <a:r>
            <a:rPr lang="pl-PL" b="1" i="0" dirty="0"/>
            <a:t>Atak na </a:t>
          </a:r>
          <a:r>
            <a:rPr lang="pl-PL" b="1" i="0" dirty="0" err="1"/>
            <a:t>Kaseya</a:t>
          </a:r>
          <a:r>
            <a:rPr lang="pl-PL" b="1" i="0" dirty="0"/>
            <a:t> (2021 r.) </a:t>
          </a:r>
          <a:r>
            <a:rPr lang="pl-PL" i="0" dirty="0"/>
            <a:t>- Hakerzy z </a:t>
          </a:r>
          <a:r>
            <a:rPr lang="pl-PL" i="0" dirty="0" err="1"/>
            <a:t>REvil</a:t>
          </a:r>
          <a:r>
            <a:rPr lang="pl-PL" i="0" dirty="0"/>
            <a:t> przygotowali </a:t>
          </a:r>
          <a:r>
            <a:rPr lang="pl-PL" i="0" dirty="0" err="1"/>
            <a:t>ransomware</a:t>
          </a:r>
          <a:r>
            <a:rPr lang="pl-PL" i="0" dirty="0"/>
            <a:t>, które po przejęciu dostępu do serwerów dostawcy usług zarządzających </a:t>
          </a:r>
          <a:r>
            <a:rPr lang="pl-PL" i="0" dirty="0" err="1"/>
            <a:t>SolarWinds</a:t>
          </a:r>
          <a:r>
            <a:rPr lang="pl-PL" i="0" dirty="0"/>
            <a:t> trafiło do globalnej bazy klientów </a:t>
          </a:r>
          <a:r>
            <a:rPr lang="pl-PL" i="0" dirty="0" err="1"/>
            <a:t>Kaseya</a:t>
          </a:r>
          <a:r>
            <a:rPr lang="pl-PL" i="0" dirty="0"/>
            <a:t>. Używając fałszywej aktualizacji serwerów VSA, wykorzystywanych do zdalnego monitorowania              i zarządzania, szkodliwe oprogramowanie trafiło do 60 firm współpracujących z </a:t>
          </a:r>
          <a:r>
            <a:rPr lang="pl-PL" i="0" dirty="0" err="1"/>
            <a:t>Kaseya</a:t>
          </a:r>
          <a:r>
            <a:rPr lang="pl-PL" i="0" dirty="0"/>
            <a:t> i do kolejny 1 tys. 500 podmiotów, którym świadczyły one usługi. Problemy były widoczne na całym świecie – wystarczy wspomnieć                          o tymczasowym zamknięciu 600 sklepów sieci </a:t>
          </a:r>
          <a:r>
            <a:rPr lang="pl-PL" i="0" dirty="0" err="1"/>
            <a:t>Coop</a:t>
          </a:r>
          <a:r>
            <a:rPr lang="pl-PL" i="0" dirty="0"/>
            <a:t> w Szwecji.</a:t>
          </a:r>
          <a:endParaRPr lang="en-US" dirty="0"/>
        </a:p>
      </dgm:t>
    </dgm:pt>
    <dgm:pt modelId="{0FC7F4A0-E59A-48BB-A0F1-03303B1C7319}" type="parTrans" cxnId="{C8CDAAB1-EF02-4E4D-8C9C-2B580D20A3C3}">
      <dgm:prSet/>
      <dgm:spPr/>
      <dgm:t>
        <a:bodyPr/>
        <a:lstStyle/>
        <a:p>
          <a:endParaRPr lang="en-US"/>
        </a:p>
      </dgm:t>
    </dgm:pt>
    <dgm:pt modelId="{3B1F0654-5D16-49F2-85AD-04BD296DE633}" type="sibTrans" cxnId="{C8CDAAB1-EF02-4E4D-8C9C-2B580D20A3C3}">
      <dgm:prSet/>
      <dgm:spPr/>
      <dgm:t>
        <a:bodyPr/>
        <a:lstStyle/>
        <a:p>
          <a:endParaRPr lang="en-US"/>
        </a:p>
      </dgm:t>
    </dgm:pt>
    <dgm:pt modelId="{32714408-382A-4C1A-ABFC-2EBC2197D2E9}" type="pres">
      <dgm:prSet presAssocID="{D24B52A3-2CD6-4435-A797-7451F2CBF599}" presName="root" presStyleCnt="0">
        <dgm:presLayoutVars>
          <dgm:dir/>
          <dgm:resizeHandles val="exact"/>
        </dgm:presLayoutVars>
      </dgm:prSet>
      <dgm:spPr/>
    </dgm:pt>
    <dgm:pt modelId="{BCE2288F-4883-4DD7-AEF8-AB397B384CD3}" type="pres">
      <dgm:prSet presAssocID="{BA2B187F-A219-43B0-8415-4BA1A5E779DD}" presName="compNode" presStyleCnt="0"/>
      <dgm:spPr/>
    </dgm:pt>
    <dgm:pt modelId="{C5AA6A3E-F51B-452B-9618-F5F2048A88B4}" type="pres">
      <dgm:prSet presAssocID="{BA2B187F-A219-43B0-8415-4BA1A5E779DD}" presName="bgRect" presStyleLbl="bgShp" presStyleIdx="0" presStyleCnt="2"/>
      <dgm:spPr/>
    </dgm:pt>
    <dgm:pt modelId="{46D07B56-3BF9-4844-89B8-1A6CBAB566AC}" type="pres">
      <dgm:prSet presAssocID="{BA2B187F-A219-43B0-8415-4BA1A5E779DD}"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rogrammer"/>
        </a:ext>
      </dgm:extLst>
    </dgm:pt>
    <dgm:pt modelId="{6A0FC89F-F89B-4E0C-A235-C627CE393B68}" type="pres">
      <dgm:prSet presAssocID="{BA2B187F-A219-43B0-8415-4BA1A5E779DD}" presName="spaceRect" presStyleCnt="0"/>
      <dgm:spPr/>
    </dgm:pt>
    <dgm:pt modelId="{F6185A52-6779-4801-8F61-6EFFC8CA5FC0}" type="pres">
      <dgm:prSet presAssocID="{BA2B187F-A219-43B0-8415-4BA1A5E779DD}" presName="parTx" presStyleLbl="revTx" presStyleIdx="0" presStyleCnt="2">
        <dgm:presLayoutVars>
          <dgm:chMax val="0"/>
          <dgm:chPref val="0"/>
        </dgm:presLayoutVars>
      </dgm:prSet>
      <dgm:spPr/>
    </dgm:pt>
    <dgm:pt modelId="{A865B3CD-5B95-4D11-8F45-7B04BD68593E}" type="pres">
      <dgm:prSet presAssocID="{DC9329B4-5F22-4BB9-955D-3EE5717B7B86}" presName="sibTrans" presStyleCnt="0"/>
      <dgm:spPr/>
    </dgm:pt>
    <dgm:pt modelId="{B1FBA402-D2AC-456A-86AC-BB8997C98F3E}" type="pres">
      <dgm:prSet presAssocID="{FFE9F197-822A-4667-8CE4-F7FACE26F031}" presName="compNode" presStyleCnt="0"/>
      <dgm:spPr/>
    </dgm:pt>
    <dgm:pt modelId="{FE6381A0-94ED-471B-8998-54136FE51B0E}" type="pres">
      <dgm:prSet presAssocID="{FFE9F197-822A-4667-8CE4-F7FACE26F031}" presName="bgRect" presStyleLbl="bgShp" presStyleIdx="1" presStyleCnt="2"/>
      <dgm:spPr/>
    </dgm:pt>
    <dgm:pt modelId="{7013C1BC-FBEC-4E80-A395-F616089B7AD6}" type="pres">
      <dgm:prSet presAssocID="{FFE9F197-822A-4667-8CE4-F7FACE26F031}"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Processor"/>
        </a:ext>
      </dgm:extLst>
    </dgm:pt>
    <dgm:pt modelId="{8CE69918-774D-4C28-AB33-853E22F2AE97}" type="pres">
      <dgm:prSet presAssocID="{FFE9F197-822A-4667-8CE4-F7FACE26F031}" presName="spaceRect" presStyleCnt="0"/>
      <dgm:spPr/>
    </dgm:pt>
    <dgm:pt modelId="{99AC5C63-898F-4ADF-AE02-1ECFAE8E599E}" type="pres">
      <dgm:prSet presAssocID="{FFE9F197-822A-4667-8CE4-F7FACE26F031}" presName="parTx" presStyleLbl="revTx" presStyleIdx="1" presStyleCnt="2">
        <dgm:presLayoutVars>
          <dgm:chMax val="0"/>
          <dgm:chPref val="0"/>
        </dgm:presLayoutVars>
      </dgm:prSet>
      <dgm:spPr/>
    </dgm:pt>
  </dgm:ptLst>
  <dgm:cxnLst>
    <dgm:cxn modelId="{7624F657-CD76-43E0-AD77-863442958327}" type="presOf" srcId="{BA2B187F-A219-43B0-8415-4BA1A5E779DD}" destId="{F6185A52-6779-4801-8F61-6EFFC8CA5FC0}" srcOrd="0" destOrd="0" presId="urn:microsoft.com/office/officeart/2018/2/layout/IconVerticalSolidList"/>
    <dgm:cxn modelId="{D4174190-638B-4BC0-A07F-29CEE75DF9EE}" srcId="{D24B52A3-2CD6-4435-A797-7451F2CBF599}" destId="{BA2B187F-A219-43B0-8415-4BA1A5E779DD}" srcOrd="0" destOrd="0" parTransId="{3921CF11-6DE4-48E3-8064-B240FDE804BD}" sibTransId="{DC9329B4-5F22-4BB9-955D-3EE5717B7B86}"/>
    <dgm:cxn modelId="{D39272AB-CC83-48BA-988C-4BCFAA0AEDA5}" type="presOf" srcId="{FFE9F197-822A-4667-8CE4-F7FACE26F031}" destId="{99AC5C63-898F-4ADF-AE02-1ECFAE8E599E}" srcOrd="0" destOrd="0" presId="urn:microsoft.com/office/officeart/2018/2/layout/IconVerticalSolidList"/>
    <dgm:cxn modelId="{C8CDAAB1-EF02-4E4D-8C9C-2B580D20A3C3}" srcId="{D24B52A3-2CD6-4435-A797-7451F2CBF599}" destId="{FFE9F197-822A-4667-8CE4-F7FACE26F031}" srcOrd="1" destOrd="0" parTransId="{0FC7F4A0-E59A-48BB-A0F1-03303B1C7319}" sibTransId="{3B1F0654-5D16-49F2-85AD-04BD296DE633}"/>
    <dgm:cxn modelId="{EA5A79C6-2654-444A-B215-031B30F657FE}" type="presOf" srcId="{D24B52A3-2CD6-4435-A797-7451F2CBF599}" destId="{32714408-382A-4C1A-ABFC-2EBC2197D2E9}" srcOrd="0" destOrd="0" presId="urn:microsoft.com/office/officeart/2018/2/layout/IconVerticalSolidList"/>
    <dgm:cxn modelId="{5DB8D94B-3C22-49AA-BFF7-22CA2BDBB8AE}" type="presParOf" srcId="{32714408-382A-4C1A-ABFC-2EBC2197D2E9}" destId="{BCE2288F-4883-4DD7-AEF8-AB397B384CD3}" srcOrd="0" destOrd="0" presId="urn:microsoft.com/office/officeart/2018/2/layout/IconVerticalSolidList"/>
    <dgm:cxn modelId="{32B67076-1211-48B1-8BBA-FAF15799E469}" type="presParOf" srcId="{BCE2288F-4883-4DD7-AEF8-AB397B384CD3}" destId="{C5AA6A3E-F51B-452B-9618-F5F2048A88B4}" srcOrd="0" destOrd="0" presId="urn:microsoft.com/office/officeart/2018/2/layout/IconVerticalSolidList"/>
    <dgm:cxn modelId="{6EA61D04-487A-4A26-BD3D-B2F82428C696}" type="presParOf" srcId="{BCE2288F-4883-4DD7-AEF8-AB397B384CD3}" destId="{46D07B56-3BF9-4844-89B8-1A6CBAB566AC}" srcOrd="1" destOrd="0" presId="urn:microsoft.com/office/officeart/2018/2/layout/IconVerticalSolidList"/>
    <dgm:cxn modelId="{8DF37E62-A900-46AC-BC1B-6A3E542ED180}" type="presParOf" srcId="{BCE2288F-4883-4DD7-AEF8-AB397B384CD3}" destId="{6A0FC89F-F89B-4E0C-A235-C627CE393B68}" srcOrd="2" destOrd="0" presId="urn:microsoft.com/office/officeart/2018/2/layout/IconVerticalSolidList"/>
    <dgm:cxn modelId="{5D3BA17D-3AB5-4390-8CB0-3E4B7BE854D1}" type="presParOf" srcId="{BCE2288F-4883-4DD7-AEF8-AB397B384CD3}" destId="{F6185A52-6779-4801-8F61-6EFFC8CA5FC0}" srcOrd="3" destOrd="0" presId="urn:microsoft.com/office/officeart/2018/2/layout/IconVerticalSolidList"/>
    <dgm:cxn modelId="{E0483FBD-3099-4095-8F2A-C2ECE8388824}" type="presParOf" srcId="{32714408-382A-4C1A-ABFC-2EBC2197D2E9}" destId="{A865B3CD-5B95-4D11-8F45-7B04BD68593E}" srcOrd="1" destOrd="0" presId="urn:microsoft.com/office/officeart/2018/2/layout/IconVerticalSolidList"/>
    <dgm:cxn modelId="{EEC82ED4-53E6-4D66-B790-B27E26927D5F}" type="presParOf" srcId="{32714408-382A-4C1A-ABFC-2EBC2197D2E9}" destId="{B1FBA402-D2AC-456A-86AC-BB8997C98F3E}" srcOrd="2" destOrd="0" presId="urn:microsoft.com/office/officeart/2018/2/layout/IconVerticalSolidList"/>
    <dgm:cxn modelId="{C0079993-5DB3-467E-A203-CE65698B2DEE}" type="presParOf" srcId="{B1FBA402-D2AC-456A-86AC-BB8997C98F3E}" destId="{FE6381A0-94ED-471B-8998-54136FE51B0E}" srcOrd="0" destOrd="0" presId="urn:microsoft.com/office/officeart/2018/2/layout/IconVerticalSolidList"/>
    <dgm:cxn modelId="{C49EE996-4F55-41B8-8CB6-801C5C0ABD2D}" type="presParOf" srcId="{B1FBA402-D2AC-456A-86AC-BB8997C98F3E}" destId="{7013C1BC-FBEC-4E80-A395-F616089B7AD6}" srcOrd="1" destOrd="0" presId="urn:microsoft.com/office/officeart/2018/2/layout/IconVerticalSolidList"/>
    <dgm:cxn modelId="{CE0EE7C7-7E8E-46F4-BE85-FE777BD778AC}" type="presParOf" srcId="{B1FBA402-D2AC-456A-86AC-BB8997C98F3E}" destId="{8CE69918-774D-4C28-AB33-853E22F2AE97}" srcOrd="2" destOrd="0" presId="urn:microsoft.com/office/officeart/2018/2/layout/IconVerticalSolidList"/>
    <dgm:cxn modelId="{F4E31B89-5B40-43EF-AD7C-D78CD191DE57}" type="presParOf" srcId="{B1FBA402-D2AC-456A-86AC-BB8997C98F3E}" destId="{99AC5C63-898F-4ADF-AE02-1ECFAE8E599E}"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3B55BC9-7836-4A7C-B78A-950F46F06337}" type="doc">
      <dgm:prSet loTypeId="urn:microsoft.com/office/officeart/2005/8/layout/default" loCatId="list" qsTypeId="urn:microsoft.com/office/officeart/2005/8/quickstyle/simple5" qsCatId="simple" csTypeId="urn:microsoft.com/office/officeart/2005/8/colors/accent0_3" csCatId="mainScheme" phldr="1"/>
      <dgm:spPr/>
      <dgm:t>
        <a:bodyPr/>
        <a:lstStyle/>
        <a:p>
          <a:endParaRPr lang="en-US"/>
        </a:p>
      </dgm:t>
    </dgm:pt>
    <dgm:pt modelId="{0A156A87-AF75-44F6-9D6B-B0BE6E08DE74}">
      <dgm:prSet custT="1"/>
      <dgm:spPr/>
      <dgm:t>
        <a:bodyPr/>
        <a:lstStyle/>
        <a:p>
          <a:pPr>
            <a:lnSpc>
              <a:spcPct val="100000"/>
            </a:lnSpc>
          </a:pPr>
          <a:r>
            <a:rPr lang="pl-PL" sz="1400" b="1" dirty="0"/>
            <a:t>EQUATION GROUP grupa APT, podejrzana o powiązania z Agencją Bezpieczeństwa Narodowego (NSA)</a:t>
          </a:r>
          <a:r>
            <a:rPr lang="pl-PL" sz="1400" dirty="0"/>
            <a:t>. Kaspersky Lab opisuje ich jako jedną z najbardziej wyrafinowanych na świecie grup zajmujących się cyberatakami i "najbardziej zaawansowaną (...) jaką widzieliśmy". </a:t>
          </a:r>
          <a:endParaRPr lang="en-US" sz="1400" dirty="0"/>
        </a:p>
      </dgm:t>
    </dgm:pt>
    <dgm:pt modelId="{3F750ED5-121D-4752-8B8C-315795544303}" type="parTrans" cxnId="{905518ED-C218-48BF-8CD8-D1F674685E89}">
      <dgm:prSet/>
      <dgm:spPr/>
      <dgm:t>
        <a:bodyPr/>
        <a:lstStyle/>
        <a:p>
          <a:endParaRPr lang="en-US"/>
        </a:p>
      </dgm:t>
    </dgm:pt>
    <dgm:pt modelId="{84A108A2-BB75-4A33-B0CE-168E0A44DFE2}" type="sibTrans" cxnId="{905518ED-C218-48BF-8CD8-D1F674685E89}">
      <dgm:prSet/>
      <dgm:spPr/>
      <dgm:t>
        <a:bodyPr/>
        <a:lstStyle/>
        <a:p>
          <a:endParaRPr lang="en-US"/>
        </a:p>
      </dgm:t>
    </dgm:pt>
    <dgm:pt modelId="{8C23D589-3B16-4B10-80B6-C79987CBB264}">
      <dgm:prSet custT="1"/>
      <dgm:spPr/>
      <dgm:t>
        <a:bodyPr/>
        <a:lstStyle/>
        <a:p>
          <a:pPr>
            <a:lnSpc>
              <a:spcPct val="100000"/>
            </a:lnSpc>
          </a:pPr>
          <a:r>
            <a:rPr lang="pl-PL" sz="1400" dirty="0"/>
            <a:t>Grupa działa razem z twórcami robaka </a:t>
          </a:r>
          <a:r>
            <a:rPr lang="pl-PL" sz="1400" dirty="0" err="1"/>
            <a:t>Stuxnet</a:t>
          </a:r>
          <a:r>
            <a:rPr lang="pl-PL" sz="1400" dirty="0"/>
            <a:t> i </a:t>
          </a:r>
          <a:r>
            <a:rPr lang="pl-PL" sz="1400" dirty="0" err="1"/>
            <a:t>Flame</a:t>
          </a:r>
          <a:r>
            <a:rPr lang="pl-PL" sz="1400" dirty="0"/>
            <a:t>, którzy wydają się być jej podporządkowani. </a:t>
          </a:r>
          <a:endParaRPr lang="en-US" sz="1400" dirty="0"/>
        </a:p>
      </dgm:t>
    </dgm:pt>
    <dgm:pt modelId="{7A741D4A-A5B2-4238-8F9B-EBB2594E590F}" type="parTrans" cxnId="{A42D7507-26BC-4BF9-A898-22D26DF86D12}">
      <dgm:prSet/>
      <dgm:spPr/>
      <dgm:t>
        <a:bodyPr/>
        <a:lstStyle/>
        <a:p>
          <a:endParaRPr lang="en-US"/>
        </a:p>
      </dgm:t>
    </dgm:pt>
    <dgm:pt modelId="{B50BE270-83AE-4E6E-BAD4-D8E3E81F03D0}" type="sibTrans" cxnId="{A42D7507-26BC-4BF9-A898-22D26DF86D12}">
      <dgm:prSet/>
      <dgm:spPr/>
      <dgm:t>
        <a:bodyPr/>
        <a:lstStyle/>
        <a:p>
          <a:endParaRPr lang="en-US"/>
        </a:p>
      </dgm:t>
    </dgm:pt>
    <dgm:pt modelId="{1C460879-7DAF-4ECC-A65B-BB754D8DA0C9}">
      <dgm:prSet custT="1"/>
      <dgm:spPr/>
      <dgm:t>
        <a:bodyPr/>
        <a:lstStyle/>
        <a:p>
          <a:pPr>
            <a:lnSpc>
              <a:spcPct val="100000"/>
            </a:lnSpc>
          </a:pPr>
          <a:r>
            <a:rPr lang="pl-PL" sz="1400" dirty="0"/>
            <a:t>Większość jej celów znajdowała się w Iranie, Rosji, Pakistanie, Afganistanie, Indiach, </a:t>
          </a:r>
          <a:r>
            <a:rPr lang="pl-PL" sz="1400" dirty="0" err="1"/>
            <a:t>Syriii</a:t>
          </a:r>
          <a:r>
            <a:rPr lang="pl-PL" sz="1400" dirty="0"/>
            <a:t> Mali.</a:t>
          </a:r>
          <a:endParaRPr lang="en-US" sz="1400" dirty="0"/>
        </a:p>
      </dgm:t>
    </dgm:pt>
    <dgm:pt modelId="{B7F8DE8F-A71B-4845-B790-D1F42F6E3C74}" type="parTrans" cxnId="{9A4AE670-6D10-4D3A-8651-E9E6C4484CCA}">
      <dgm:prSet/>
      <dgm:spPr/>
      <dgm:t>
        <a:bodyPr/>
        <a:lstStyle/>
        <a:p>
          <a:endParaRPr lang="en-US"/>
        </a:p>
      </dgm:t>
    </dgm:pt>
    <dgm:pt modelId="{E7E1D9DF-0020-495F-9F91-6653CF1B16AC}" type="sibTrans" cxnId="{9A4AE670-6D10-4D3A-8651-E9E6C4484CCA}">
      <dgm:prSet/>
      <dgm:spPr/>
      <dgm:t>
        <a:bodyPr/>
        <a:lstStyle/>
        <a:p>
          <a:endParaRPr lang="en-US"/>
        </a:p>
      </dgm:t>
    </dgm:pt>
    <dgm:pt modelId="{03701C44-5211-4EFA-806D-46826D9AF33F}">
      <dgm:prSet custT="1"/>
      <dgm:spPr/>
      <dgm:t>
        <a:bodyPr/>
        <a:lstStyle/>
        <a:p>
          <a:pPr>
            <a:lnSpc>
              <a:spcPct val="100000"/>
            </a:lnSpc>
          </a:pPr>
          <a:r>
            <a:rPr lang="pl-PL" sz="1400" dirty="0"/>
            <a:t>Nazwa </a:t>
          </a:r>
          <a:r>
            <a:rPr lang="pl-PL" sz="1400" dirty="0" err="1"/>
            <a:t>Equation</a:t>
          </a:r>
          <a:r>
            <a:rPr lang="pl-PL" sz="1400" dirty="0"/>
            <a:t> </a:t>
          </a:r>
          <a:r>
            <a:rPr lang="pl-PL" sz="1400" dirty="0" err="1"/>
            <a:t>Group</a:t>
          </a:r>
          <a:r>
            <a:rPr lang="pl-PL" sz="1400" dirty="0"/>
            <a:t> została nadana ze względu na szczególne upodobanie grupy do metod silnego szyfrowania. </a:t>
          </a:r>
          <a:endParaRPr lang="en-US" sz="1400" dirty="0"/>
        </a:p>
      </dgm:t>
    </dgm:pt>
    <dgm:pt modelId="{89F5FF7A-FC86-43AD-9919-39BDFD66195F}" type="parTrans" cxnId="{046BE7F2-FBD9-4C21-B6B6-9CD7E31A9895}">
      <dgm:prSet/>
      <dgm:spPr/>
      <dgm:t>
        <a:bodyPr/>
        <a:lstStyle/>
        <a:p>
          <a:endParaRPr lang="en-US"/>
        </a:p>
      </dgm:t>
    </dgm:pt>
    <dgm:pt modelId="{4E75B0E6-D1BC-4148-9FD9-80C7D2045B8D}" type="sibTrans" cxnId="{046BE7F2-FBD9-4C21-B6B6-9CD7E31A9895}">
      <dgm:prSet/>
      <dgm:spPr/>
      <dgm:t>
        <a:bodyPr/>
        <a:lstStyle/>
        <a:p>
          <a:endParaRPr lang="en-US"/>
        </a:p>
      </dgm:t>
    </dgm:pt>
    <dgm:pt modelId="{D986CABC-B656-4694-96C7-D09DAEBCC6DB}">
      <dgm:prSet custT="1"/>
      <dgm:spPr/>
      <dgm:t>
        <a:bodyPr/>
        <a:lstStyle/>
        <a:p>
          <a:pPr>
            <a:lnSpc>
              <a:spcPct val="100000"/>
            </a:lnSpc>
          </a:pPr>
          <a:r>
            <a:rPr lang="pl-PL" sz="1400" dirty="0"/>
            <a:t>Do 2015 roku Kaspersky udokumentował 500 infekcji szkodliwym oprogramowaniem grupy w co najmniej 42 krajach, uznając, że rzeczywista liczba może dochodzić do dziesiątek tysięcy.</a:t>
          </a:r>
          <a:endParaRPr lang="en-US" sz="1400" dirty="0"/>
        </a:p>
      </dgm:t>
    </dgm:pt>
    <dgm:pt modelId="{474DB569-4615-4180-87B8-706B93D6DAF7}" type="parTrans" cxnId="{EF8CB54B-98F5-4984-803B-F8315E8301E9}">
      <dgm:prSet/>
      <dgm:spPr/>
      <dgm:t>
        <a:bodyPr/>
        <a:lstStyle/>
        <a:p>
          <a:endParaRPr lang="en-US"/>
        </a:p>
      </dgm:t>
    </dgm:pt>
    <dgm:pt modelId="{4D0892CE-BA80-4343-9630-B06B3F832A70}" type="sibTrans" cxnId="{EF8CB54B-98F5-4984-803B-F8315E8301E9}">
      <dgm:prSet/>
      <dgm:spPr/>
      <dgm:t>
        <a:bodyPr/>
        <a:lstStyle/>
        <a:p>
          <a:endParaRPr lang="en-US"/>
        </a:p>
      </dgm:t>
    </dgm:pt>
    <dgm:pt modelId="{667CEA93-134E-4E0B-B2D1-D98880EC7568}">
      <dgm:prSet custT="1"/>
      <dgm:spPr/>
      <dgm:t>
        <a:bodyPr/>
        <a:lstStyle/>
        <a:p>
          <a:pPr>
            <a:lnSpc>
              <a:spcPct val="100000"/>
            </a:lnSpc>
          </a:pPr>
          <a:r>
            <a:rPr lang="pl-PL" sz="1400" dirty="0"/>
            <a:t>W 2017 roku </a:t>
          </a:r>
          <a:r>
            <a:rPr lang="pl-PL" sz="1400" dirty="0" err="1"/>
            <a:t>WikiLeaks</a:t>
          </a:r>
          <a:r>
            <a:rPr lang="pl-PL" sz="1400" dirty="0"/>
            <a:t> opublikowała dyskusję przeprowadzoną w CIA odnośnie możliwości zidentyfikowania grupy. Jeden z komentatorów napisał, że </a:t>
          </a:r>
          <a:r>
            <a:rPr lang="pl-PL" sz="1400" dirty="0" err="1"/>
            <a:t>Equation</a:t>
          </a:r>
          <a:r>
            <a:rPr lang="pl-PL" sz="1400" dirty="0"/>
            <a:t> </a:t>
          </a:r>
          <a:r>
            <a:rPr lang="pl-PL" sz="1400" dirty="0" err="1"/>
            <a:t>Group</a:t>
          </a:r>
          <a:r>
            <a:rPr lang="pl-PL" sz="1400" dirty="0"/>
            <a:t>, jak określono ją w raporcie, nie odnosi się do konkretnej grupy, a raczej do zestawu narzędzi „W badaniach Kaspersky'ego, przeprowadzonych nad grupą w 2015 roku napisało, że jej oprogramowanie, "</a:t>
          </a:r>
          <a:r>
            <a:rPr lang="pl-PL" sz="1400" dirty="0" err="1"/>
            <a:t>Grayfish</a:t>
          </a:r>
          <a:r>
            <a:rPr lang="pl-PL" sz="1400" dirty="0"/>
            <a:t>", wykazywało podobieństwa do wcześniej wykrytego "Gaussa" znanego z innych serii ataków ponadto </a:t>
          </a:r>
          <a:r>
            <a:rPr lang="pl-PL" sz="1400" dirty="0" err="1"/>
            <a:t>Equation</a:t>
          </a:r>
          <a:r>
            <a:rPr lang="pl-PL" sz="1400" dirty="0"/>
            <a:t> </a:t>
          </a:r>
          <a:r>
            <a:rPr lang="pl-PL" sz="1400" dirty="0" err="1"/>
            <a:t>Group</a:t>
          </a:r>
          <a:r>
            <a:rPr lang="pl-PL" sz="1400" dirty="0"/>
            <a:t> wykorzystała dwa ataki "zero-</a:t>
          </a:r>
          <a:r>
            <a:rPr lang="pl-PL" sz="1400" dirty="0" err="1"/>
            <a:t>day</a:t>
          </a:r>
          <a:r>
            <a:rPr lang="pl-PL" sz="1400" dirty="0"/>
            <a:t>" użyte później w "</a:t>
          </a:r>
          <a:r>
            <a:rPr lang="pl-PL" sz="1400" dirty="0" err="1"/>
            <a:t>Stuxnet</a:t>
          </a:r>
          <a:r>
            <a:rPr lang="pl-PL" sz="1400" dirty="0"/>
            <a:t>”.</a:t>
          </a:r>
          <a:endParaRPr lang="en-US" sz="1400" dirty="0"/>
        </a:p>
      </dgm:t>
    </dgm:pt>
    <dgm:pt modelId="{8F1A7C0A-DFA1-42C5-8F9D-6DAF9048603E}" type="parTrans" cxnId="{E59EEEB5-66BE-4836-AA7D-CC30AF7F1F20}">
      <dgm:prSet/>
      <dgm:spPr/>
      <dgm:t>
        <a:bodyPr/>
        <a:lstStyle/>
        <a:p>
          <a:endParaRPr lang="en-US"/>
        </a:p>
      </dgm:t>
    </dgm:pt>
    <dgm:pt modelId="{A1C62503-5743-457B-A185-4B976DEC7A66}" type="sibTrans" cxnId="{E59EEEB5-66BE-4836-AA7D-CC30AF7F1F20}">
      <dgm:prSet/>
      <dgm:spPr/>
      <dgm:t>
        <a:bodyPr/>
        <a:lstStyle/>
        <a:p>
          <a:endParaRPr lang="en-US"/>
        </a:p>
      </dgm:t>
    </dgm:pt>
    <dgm:pt modelId="{E8DA4294-CFAB-4028-9283-E0BF885F4F56}" type="pres">
      <dgm:prSet presAssocID="{63B55BC9-7836-4A7C-B78A-950F46F06337}" presName="diagram" presStyleCnt="0">
        <dgm:presLayoutVars>
          <dgm:dir/>
          <dgm:resizeHandles val="exact"/>
        </dgm:presLayoutVars>
      </dgm:prSet>
      <dgm:spPr/>
    </dgm:pt>
    <dgm:pt modelId="{5DFACE22-20CC-4361-B00F-0014551932B6}" type="pres">
      <dgm:prSet presAssocID="{0A156A87-AF75-44F6-9D6B-B0BE6E08DE74}" presName="node" presStyleLbl="node1" presStyleIdx="0" presStyleCnt="6" custScaleX="125283" custScaleY="170068" custLinFactNeighborX="15338" custLinFactNeighborY="8765">
        <dgm:presLayoutVars>
          <dgm:bulletEnabled val="1"/>
        </dgm:presLayoutVars>
      </dgm:prSet>
      <dgm:spPr/>
    </dgm:pt>
    <dgm:pt modelId="{0C4BE067-86CC-4E12-9D77-643516D7FF62}" type="pres">
      <dgm:prSet presAssocID="{84A108A2-BB75-4A33-B0CE-168E0A44DFE2}" presName="sibTrans" presStyleCnt="0"/>
      <dgm:spPr/>
    </dgm:pt>
    <dgm:pt modelId="{53B67081-E00F-47D0-A14D-9C81DD14F138}" type="pres">
      <dgm:prSet presAssocID="{8C23D589-3B16-4B10-80B6-C79987CBB264}" presName="node" presStyleLbl="node1" presStyleIdx="1" presStyleCnt="6" custScaleY="75720" custLinFactNeighborX="40756" custLinFactNeighborY="-35059">
        <dgm:presLayoutVars>
          <dgm:bulletEnabled val="1"/>
        </dgm:presLayoutVars>
      </dgm:prSet>
      <dgm:spPr/>
    </dgm:pt>
    <dgm:pt modelId="{BF31A137-F0D1-42C3-8EBA-24C980DC0BCD}" type="pres">
      <dgm:prSet presAssocID="{B50BE270-83AE-4E6E-BAD4-D8E3E81F03D0}" presName="sibTrans" presStyleCnt="0"/>
      <dgm:spPr/>
    </dgm:pt>
    <dgm:pt modelId="{C9D1FB87-8C6B-4422-8DE9-AF195C592690}" type="pres">
      <dgm:prSet presAssocID="{1C460879-7DAF-4ECC-A65B-BB754D8DA0C9}" presName="node" presStyleLbl="node1" presStyleIdx="2" presStyleCnt="6" custLinFactNeighborX="-69241" custLinFactNeighborY="62084">
        <dgm:presLayoutVars>
          <dgm:bulletEnabled val="1"/>
        </dgm:presLayoutVars>
      </dgm:prSet>
      <dgm:spPr/>
    </dgm:pt>
    <dgm:pt modelId="{39D6F5BF-99AB-464B-8653-C145AC63C7A6}" type="pres">
      <dgm:prSet presAssocID="{E7E1D9DF-0020-495F-9F91-6653CF1B16AC}" presName="sibTrans" presStyleCnt="0"/>
      <dgm:spPr/>
    </dgm:pt>
    <dgm:pt modelId="{F35F3CA6-F16A-489E-9ED8-AE0314160A35}" type="pres">
      <dgm:prSet presAssocID="{03701C44-5211-4EFA-806D-46826D9AF33F}" presName="node" presStyleLbl="node1" presStyleIdx="3" presStyleCnt="6" custLinFactNeighborX="-43710" custLinFactNeighborY="12615">
        <dgm:presLayoutVars>
          <dgm:bulletEnabled val="1"/>
        </dgm:presLayoutVars>
      </dgm:prSet>
      <dgm:spPr/>
    </dgm:pt>
    <dgm:pt modelId="{2F7F1CB6-B761-4B8D-9182-DEE0ECA1E3D3}" type="pres">
      <dgm:prSet presAssocID="{4E75B0E6-D1BC-4148-9FD9-80C7D2045B8D}" presName="sibTrans" presStyleCnt="0"/>
      <dgm:spPr/>
    </dgm:pt>
    <dgm:pt modelId="{6D4D3929-6495-4173-A57D-89C30BF5D604}" type="pres">
      <dgm:prSet presAssocID="{D986CABC-B656-4694-96C7-D09DAEBCC6DB}" presName="node" presStyleLbl="node1" presStyleIdx="4" presStyleCnt="6" custScaleY="130782" custLinFactNeighborX="-1057" custLinFactNeighborY="18511">
        <dgm:presLayoutVars>
          <dgm:bulletEnabled val="1"/>
        </dgm:presLayoutVars>
      </dgm:prSet>
      <dgm:spPr/>
    </dgm:pt>
    <dgm:pt modelId="{3AF42103-00EE-44BA-9F92-D093F2CBA722}" type="pres">
      <dgm:prSet presAssocID="{4D0892CE-BA80-4343-9630-B06B3F832A70}" presName="sibTrans" presStyleCnt="0"/>
      <dgm:spPr/>
    </dgm:pt>
    <dgm:pt modelId="{9B78DD2E-22E7-4CA2-AAF6-09352F774D2D}" type="pres">
      <dgm:prSet presAssocID="{667CEA93-134E-4E0B-B2D1-D98880EC7568}" presName="node" presStyleLbl="node1" presStyleIdx="5" presStyleCnt="6" custScaleX="335422" custLinFactNeighborX="-2884" custLinFactNeighborY="32644">
        <dgm:presLayoutVars>
          <dgm:bulletEnabled val="1"/>
        </dgm:presLayoutVars>
      </dgm:prSet>
      <dgm:spPr/>
    </dgm:pt>
  </dgm:ptLst>
  <dgm:cxnLst>
    <dgm:cxn modelId="{AD297903-FD66-402D-8BCF-DFDE330BD0E0}" type="presOf" srcId="{1C460879-7DAF-4ECC-A65B-BB754D8DA0C9}" destId="{C9D1FB87-8C6B-4422-8DE9-AF195C592690}" srcOrd="0" destOrd="0" presId="urn:microsoft.com/office/officeart/2005/8/layout/default"/>
    <dgm:cxn modelId="{A42D7507-26BC-4BF9-A898-22D26DF86D12}" srcId="{63B55BC9-7836-4A7C-B78A-950F46F06337}" destId="{8C23D589-3B16-4B10-80B6-C79987CBB264}" srcOrd="1" destOrd="0" parTransId="{7A741D4A-A5B2-4238-8F9B-EBB2594E590F}" sibTransId="{B50BE270-83AE-4E6E-BAD4-D8E3E81F03D0}"/>
    <dgm:cxn modelId="{2EC0FC65-ECEB-44D2-8BE7-20ABE2CE8387}" type="presOf" srcId="{03701C44-5211-4EFA-806D-46826D9AF33F}" destId="{F35F3CA6-F16A-489E-9ED8-AE0314160A35}" srcOrd="0" destOrd="0" presId="urn:microsoft.com/office/officeart/2005/8/layout/default"/>
    <dgm:cxn modelId="{EF8CB54B-98F5-4984-803B-F8315E8301E9}" srcId="{63B55BC9-7836-4A7C-B78A-950F46F06337}" destId="{D986CABC-B656-4694-96C7-D09DAEBCC6DB}" srcOrd="4" destOrd="0" parTransId="{474DB569-4615-4180-87B8-706B93D6DAF7}" sibTransId="{4D0892CE-BA80-4343-9630-B06B3F832A70}"/>
    <dgm:cxn modelId="{9A4AE670-6D10-4D3A-8651-E9E6C4484CCA}" srcId="{63B55BC9-7836-4A7C-B78A-950F46F06337}" destId="{1C460879-7DAF-4ECC-A65B-BB754D8DA0C9}" srcOrd="2" destOrd="0" parTransId="{B7F8DE8F-A71B-4845-B790-D1F42F6E3C74}" sibTransId="{E7E1D9DF-0020-495F-9F91-6653CF1B16AC}"/>
    <dgm:cxn modelId="{151FA073-AE56-4E7E-82B5-F8B89B0573F1}" type="presOf" srcId="{667CEA93-134E-4E0B-B2D1-D98880EC7568}" destId="{9B78DD2E-22E7-4CA2-AAF6-09352F774D2D}" srcOrd="0" destOrd="0" presId="urn:microsoft.com/office/officeart/2005/8/layout/default"/>
    <dgm:cxn modelId="{5283E677-A620-44BE-ACF0-F59A1E725279}" type="presOf" srcId="{D986CABC-B656-4694-96C7-D09DAEBCC6DB}" destId="{6D4D3929-6495-4173-A57D-89C30BF5D604}" srcOrd="0" destOrd="0" presId="urn:microsoft.com/office/officeart/2005/8/layout/default"/>
    <dgm:cxn modelId="{DE0BB196-8A3D-4793-AE34-8633917692D8}" type="presOf" srcId="{0A156A87-AF75-44F6-9D6B-B0BE6E08DE74}" destId="{5DFACE22-20CC-4361-B00F-0014551932B6}" srcOrd="0" destOrd="0" presId="urn:microsoft.com/office/officeart/2005/8/layout/default"/>
    <dgm:cxn modelId="{E59EEEB5-66BE-4836-AA7D-CC30AF7F1F20}" srcId="{63B55BC9-7836-4A7C-B78A-950F46F06337}" destId="{667CEA93-134E-4E0B-B2D1-D98880EC7568}" srcOrd="5" destOrd="0" parTransId="{8F1A7C0A-DFA1-42C5-8F9D-6DAF9048603E}" sibTransId="{A1C62503-5743-457B-A185-4B976DEC7A66}"/>
    <dgm:cxn modelId="{FFF8ACD5-5E85-48D7-9931-1663FEBED5AB}" type="presOf" srcId="{8C23D589-3B16-4B10-80B6-C79987CBB264}" destId="{53B67081-E00F-47D0-A14D-9C81DD14F138}" srcOrd="0" destOrd="0" presId="urn:microsoft.com/office/officeart/2005/8/layout/default"/>
    <dgm:cxn modelId="{905518ED-C218-48BF-8CD8-D1F674685E89}" srcId="{63B55BC9-7836-4A7C-B78A-950F46F06337}" destId="{0A156A87-AF75-44F6-9D6B-B0BE6E08DE74}" srcOrd="0" destOrd="0" parTransId="{3F750ED5-121D-4752-8B8C-315795544303}" sibTransId="{84A108A2-BB75-4A33-B0CE-168E0A44DFE2}"/>
    <dgm:cxn modelId="{046BE7F2-FBD9-4C21-B6B6-9CD7E31A9895}" srcId="{63B55BC9-7836-4A7C-B78A-950F46F06337}" destId="{03701C44-5211-4EFA-806D-46826D9AF33F}" srcOrd="3" destOrd="0" parTransId="{89F5FF7A-FC86-43AD-9919-39BDFD66195F}" sibTransId="{4E75B0E6-D1BC-4148-9FD9-80C7D2045B8D}"/>
    <dgm:cxn modelId="{486E23FF-C182-4789-BDCB-BDFB9C08AFDB}" type="presOf" srcId="{63B55BC9-7836-4A7C-B78A-950F46F06337}" destId="{E8DA4294-CFAB-4028-9283-E0BF885F4F56}" srcOrd="0" destOrd="0" presId="urn:microsoft.com/office/officeart/2005/8/layout/default"/>
    <dgm:cxn modelId="{7556AACD-867C-4ADF-A246-D3F9893D65F8}" type="presParOf" srcId="{E8DA4294-CFAB-4028-9283-E0BF885F4F56}" destId="{5DFACE22-20CC-4361-B00F-0014551932B6}" srcOrd="0" destOrd="0" presId="urn:microsoft.com/office/officeart/2005/8/layout/default"/>
    <dgm:cxn modelId="{22AD1E81-E513-45D0-B2E5-DDBDC43C7F27}" type="presParOf" srcId="{E8DA4294-CFAB-4028-9283-E0BF885F4F56}" destId="{0C4BE067-86CC-4E12-9D77-643516D7FF62}" srcOrd="1" destOrd="0" presId="urn:microsoft.com/office/officeart/2005/8/layout/default"/>
    <dgm:cxn modelId="{65DBFE1E-58C7-466B-86D3-899A3096407E}" type="presParOf" srcId="{E8DA4294-CFAB-4028-9283-E0BF885F4F56}" destId="{53B67081-E00F-47D0-A14D-9C81DD14F138}" srcOrd="2" destOrd="0" presId="urn:microsoft.com/office/officeart/2005/8/layout/default"/>
    <dgm:cxn modelId="{05058AF0-2B53-4F74-80F6-6D277F3951B7}" type="presParOf" srcId="{E8DA4294-CFAB-4028-9283-E0BF885F4F56}" destId="{BF31A137-F0D1-42C3-8EBA-24C980DC0BCD}" srcOrd="3" destOrd="0" presId="urn:microsoft.com/office/officeart/2005/8/layout/default"/>
    <dgm:cxn modelId="{F83C1907-18E6-496B-B167-4D8D807479C0}" type="presParOf" srcId="{E8DA4294-CFAB-4028-9283-E0BF885F4F56}" destId="{C9D1FB87-8C6B-4422-8DE9-AF195C592690}" srcOrd="4" destOrd="0" presId="urn:microsoft.com/office/officeart/2005/8/layout/default"/>
    <dgm:cxn modelId="{964A00E6-0031-4F66-8633-4727E9135521}" type="presParOf" srcId="{E8DA4294-CFAB-4028-9283-E0BF885F4F56}" destId="{39D6F5BF-99AB-464B-8653-C145AC63C7A6}" srcOrd="5" destOrd="0" presId="urn:microsoft.com/office/officeart/2005/8/layout/default"/>
    <dgm:cxn modelId="{2FEE1F35-EC26-4431-BA3D-BE2589880FB6}" type="presParOf" srcId="{E8DA4294-CFAB-4028-9283-E0BF885F4F56}" destId="{F35F3CA6-F16A-489E-9ED8-AE0314160A35}" srcOrd="6" destOrd="0" presId="urn:microsoft.com/office/officeart/2005/8/layout/default"/>
    <dgm:cxn modelId="{2BDE1641-133D-4966-AF46-77438915556D}" type="presParOf" srcId="{E8DA4294-CFAB-4028-9283-E0BF885F4F56}" destId="{2F7F1CB6-B761-4B8D-9182-DEE0ECA1E3D3}" srcOrd="7" destOrd="0" presId="urn:microsoft.com/office/officeart/2005/8/layout/default"/>
    <dgm:cxn modelId="{CF10A153-701B-48E3-9529-915AB4405DE1}" type="presParOf" srcId="{E8DA4294-CFAB-4028-9283-E0BF885F4F56}" destId="{6D4D3929-6495-4173-A57D-89C30BF5D604}" srcOrd="8" destOrd="0" presId="urn:microsoft.com/office/officeart/2005/8/layout/default"/>
    <dgm:cxn modelId="{FF688AB5-4B18-49D7-ABE3-2D0580F8FE94}" type="presParOf" srcId="{E8DA4294-CFAB-4028-9283-E0BF885F4F56}" destId="{3AF42103-00EE-44BA-9F92-D093F2CBA722}" srcOrd="9" destOrd="0" presId="urn:microsoft.com/office/officeart/2005/8/layout/default"/>
    <dgm:cxn modelId="{15262355-0C58-43D6-B75F-4AD16020317A}" type="presParOf" srcId="{E8DA4294-CFAB-4028-9283-E0BF885F4F56}" destId="{9B78DD2E-22E7-4CA2-AAF6-09352F774D2D}"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1645A08-A98E-481C-B269-0284E758AC9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628C0BA-CC95-41D9-990C-E879118F8423}">
      <dgm:prSet/>
      <dgm:spPr/>
      <dgm:t>
        <a:bodyPr/>
        <a:lstStyle/>
        <a:p>
          <a:r>
            <a:rPr lang="pl-PL" dirty="0"/>
            <a:t>• APT28, STRONTIUM, </a:t>
          </a:r>
          <a:r>
            <a:rPr lang="pl-PL" dirty="0" err="1"/>
            <a:t>Sofacy</a:t>
          </a:r>
          <a:r>
            <a:rPr lang="pl-PL" dirty="0"/>
            <a:t> lub </a:t>
          </a:r>
          <a:r>
            <a:rPr lang="pl-PL" dirty="0" err="1"/>
            <a:t>Fancy</a:t>
          </a:r>
          <a:r>
            <a:rPr lang="pl-PL" dirty="0"/>
            <a:t> Bear, to nazwy nadawane przez analityków dla określenia nieznanych sprawców powiązanych z szeregiem głośnych włamań i ataków komputerowych.</a:t>
          </a:r>
          <a:endParaRPr lang="en-US" dirty="0"/>
        </a:p>
      </dgm:t>
    </dgm:pt>
    <dgm:pt modelId="{8DA11CF5-2B02-4FF2-9502-C48904159742}" type="parTrans" cxnId="{9C74A09F-136D-4E8A-9E6B-1F7D3BEEA018}">
      <dgm:prSet/>
      <dgm:spPr/>
      <dgm:t>
        <a:bodyPr/>
        <a:lstStyle/>
        <a:p>
          <a:endParaRPr lang="en-US"/>
        </a:p>
      </dgm:t>
    </dgm:pt>
    <dgm:pt modelId="{11688D32-F2D6-4900-AE46-552664B31956}" type="sibTrans" cxnId="{9C74A09F-136D-4E8A-9E6B-1F7D3BEEA018}">
      <dgm:prSet/>
      <dgm:spPr/>
      <dgm:t>
        <a:bodyPr/>
        <a:lstStyle/>
        <a:p>
          <a:endParaRPr lang="en-US"/>
        </a:p>
      </dgm:t>
    </dgm:pt>
    <dgm:pt modelId="{B51B7D14-26FB-4D10-A6DC-6619936369F3}">
      <dgm:prSet/>
      <dgm:spPr/>
      <dgm:t>
        <a:bodyPr/>
        <a:lstStyle/>
        <a:p>
          <a:r>
            <a:rPr lang="pl-PL" dirty="0"/>
            <a:t>• Specjaliści od bezpieczeństwa teleinformatycznego z takich firm jak Microsoft, </a:t>
          </a:r>
          <a:r>
            <a:rPr lang="pl-PL" dirty="0" err="1"/>
            <a:t>CrowdStrike</a:t>
          </a:r>
          <a:r>
            <a:rPr lang="pl-PL" dirty="0"/>
            <a:t>, Kaspersky Lab, </a:t>
          </a:r>
          <a:r>
            <a:rPr lang="pl-PL" dirty="0" err="1"/>
            <a:t>FireEye</a:t>
          </a:r>
          <a:r>
            <a:rPr lang="pl-PL" dirty="0"/>
            <a:t> i </a:t>
          </a:r>
          <a:r>
            <a:rPr lang="pl-PL" dirty="0" err="1"/>
            <a:t>ThreatConnect</a:t>
          </a:r>
          <a:r>
            <a:rPr lang="pl-PL" dirty="0"/>
            <a:t> określają ze stopniem pewności od średniego do wysokiego, że jest to rosyjskojęzyczna instytucja państwowa, prawdopodobnie część GRU – wywiadu wojskowego Federacji Rosyjskiej.</a:t>
          </a:r>
          <a:endParaRPr lang="en-US" dirty="0"/>
        </a:p>
      </dgm:t>
    </dgm:pt>
    <dgm:pt modelId="{B3F78260-45DD-4A9F-9ACF-8ABB6AE39C4F}" type="parTrans" cxnId="{FB66AE40-5FBF-4BB0-9882-CDA695D44559}">
      <dgm:prSet/>
      <dgm:spPr/>
      <dgm:t>
        <a:bodyPr/>
        <a:lstStyle/>
        <a:p>
          <a:endParaRPr lang="en-US"/>
        </a:p>
      </dgm:t>
    </dgm:pt>
    <dgm:pt modelId="{C6C6E189-103E-4DD8-9A7F-F95D53BCFD0B}" type="sibTrans" cxnId="{FB66AE40-5FBF-4BB0-9882-CDA695D44559}">
      <dgm:prSet/>
      <dgm:spPr/>
      <dgm:t>
        <a:bodyPr/>
        <a:lstStyle/>
        <a:p>
          <a:endParaRPr lang="en-US"/>
        </a:p>
      </dgm:t>
    </dgm:pt>
    <dgm:pt modelId="{C6B880E6-CA44-4C1B-A468-25308ADF4006}">
      <dgm:prSet/>
      <dgm:spPr/>
      <dgm:t>
        <a:bodyPr/>
        <a:lstStyle/>
        <a:p>
          <a:r>
            <a:rPr lang="pl-PL" dirty="0"/>
            <a:t>• Grupa ta została powiązana z włamaniami lub próbami włamań do systemów parlamentu Niemiec, Białego Domu, Komisji Europejskiej, Banku Światowego, NATO, amerykańskiej Partii Demokratycznej i innych instytucji, m.in. na Ukrainie, w Turcji, oraz w Gruzji w czasie konfliktów tych krajów z Rosją. Część incydentów dotyczyła też Polski. Celem działania APT28 wydaje się być prowadzenie ataków teleinformatycznych zgodnych z zadaniami politycznymi GRU.</a:t>
          </a:r>
          <a:endParaRPr lang="en-US" dirty="0"/>
        </a:p>
      </dgm:t>
    </dgm:pt>
    <dgm:pt modelId="{68BCD394-1539-4E9A-BB6B-05768868E879}" type="parTrans" cxnId="{374C0E67-D967-4222-AC82-6E24BE1A7B8E}">
      <dgm:prSet/>
      <dgm:spPr/>
      <dgm:t>
        <a:bodyPr/>
        <a:lstStyle/>
        <a:p>
          <a:endParaRPr lang="en-US"/>
        </a:p>
      </dgm:t>
    </dgm:pt>
    <dgm:pt modelId="{03BB3604-B7EE-4579-958E-83D1FEBC8FEE}" type="sibTrans" cxnId="{374C0E67-D967-4222-AC82-6E24BE1A7B8E}">
      <dgm:prSet/>
      <dgm:spPr/>
      <dgm:t>
        <a:bodyPr/>
        <a:lstStyle/>
        <a:p>
          <a:endParaRPr lang="en-US"/>
        </a:p>
      </dgm:t>
    </dgm:pt>
    <dgm:pt modelId="{640748D0-26CA-4F86-B505-DAA278B2404C}">
      <dgm:prSet/>
      <dgm:spPr/>
      <dgm:t>
        <a:bodyPr/>
        <a:lstStyle/>
        <a:p>
          <a:r>
            <a:rPr lang="pl-PL" dirty="0"/>
            <a:t>• Grupa APT28 zdradza dysponowanie dużymi zasobami i możliwościami, przykładowo, w ciągu zaledwie czterech miesięcy w 2016 r. wykorzystała sześć nowych, nieznanych z innych źródeł </a:t>
          </a:r>
          <a:r>
            <a:rPr lang="pl-PL" dirty="0" err="1"/>
            <a:t>exploitów</a:t>
          </a:r>
          <a:r>
            <a:rPr lang="pl-PL" dirty="0"/>
            <a:t> typu zero-</a:t>
          </a:r>
          <a:r>
            <a:rPr lang="pl-PL" dirty="0" err="1"/>
            <a:t>day</a:t>
          </a:r>
          <a:r>
            <a:rPr lang="pl-PL" dirty="0"/>
            <a:t> na zamknięte oprogramowanie. Narzędzia jakimi posługuje się organizacja są złożone i programowane w metodycznym i profesjonalnym środowisku, w godzinach roboczych odpowiadających moskiewskiej strefie czasowej. Grupa korzysta też z VPN, płatności przy pomocy </a:t>
          </a:r>
          <a:r>
            <a:rPr lang="pl-PL" dirty="0" err="1"/>
            <a:t>bitcoinów</a:t>
          </a:r>
          <a:r>
            <a:rPr lang="pl-PL" dirty="0"/>
            <a:t>, oraz fałszywych tożsamości, takich jak </a:t>
          </a:r>
          <a:r>
            <a:rPr lang="pl-PL" dirty="0" err="1"/>
            <a:t>Guccifer</a:t>
          </a:r>
          <a:r>
            <a:rPr lang="pl-PL" dirty="0"/>
            <a:t> 2.0 lub </a:t>
          </a:r>
          <a:r>
            <a:rPr lang="pl-PL" dirty="0" err="1"/>
            <a:t>Anonymous</a:t>
          </a:r>
          <a:r>
            <a:rPr lang="pl-PL" dirty="0"/>
            <a:t> Poland w celu ukrycia swojego prawdziwego pochodzenia.</a:t>
          </a:r>
          <a:endParaRPr lang="en-US" dirty="0"/>
        </a:p>
      </dgm:t>
    </dgm:pt>
    <dgm:pt modelId="{1642C1C2-7540-4CC7-9911-3E52286A4F03}" type="parTrans" cxnId="{50B5CD69-85C0-4588-9213-68E5B282AC6C}">
      <dgm:prSet/>
      <dgm:spPr/>
      <dgm:t>
        <a:bodyPr/>
        <a:lstStyle/>
        <a:p>
          <a:endParaRPr lang="en-US"/>
        </a:p>
      </dgm:t>
    </dgm:pt>
    <dgm:pt modelId="{4404B2D9-D7F3-443E-8522-2E9E68B2EB7C}" type="sibTrans" cxnId="{50B5CD69-85C0-4588-9213-68E5B282AC6C}">
      <dgm:prSet/>
      <dgm:spPr/>
      <dgm:t>
        <a:bodyPr/>
        <a:lstStyle/>
        <a:p>
          <a:endParaRPr lang="en-US"/>
        </a:p>
      </dgm:t>
    </dgm:pt>
    <dgm:pt modelId="{196A7383-A1D8-4B2C-A95A-36CD5264BA71}" type="pres">
      <dgm:prSet presAssocID="{21645A08-A98E-481C-B269-0284E758AC93}" presName="linear" presStyleCnt="0">
        <dgm:presLayoutVars>
          <dgm:animLvl val="lvl"/>
          <dgm:resizeHandles val="exact"/>
        </dgm:presLayoutVars>
      </dgm:prSet>
      <dgm:spPr/>
    </dgm:pt>
    <dgm:pt modelId="{542B5E53-CAFB-4E80-8F4A-82E74AB9F13A}" type="pres">
      <dgm:prSet presAssocID="{7628C0BA-CC95-41D9-990C-E879118F8423}" presName="parentText" presStyleLbl="node1" presStyleIdx="0" presStyleCnt="4">
        <dgm:presLayoutVars>
          <dgm:chMax val="0"/>
          <dgm:bulletEnabled val="1"/>
        </dgm:presLayoutVars>
      </dgm:prSet>
      <dgm:spPr/>
    </dgm:pt>
    <dgm:pt modelId="{141A787D-F1C3-411C-8E80-E590581F0292}" type="pres">
      <dgm:prSet presAssocID="{11688D32-F2D6-4900-AE46-552664B31956}" presName="spacer" presStyleCnt="0"/>
      <dgm:spPr/>
    </dgm:pt>
    <dgm:pt modelId="{ACF98538-E468-4139-AB2E-116D24510FA5}" type="pres">
      <dgm:prSet presAssocID="{B51B7D14-26FB-4D10-A6DC-6619936369F3}" presName="parentText" presStyleLbl="node1" presStyleIdx="1" presStyleCnt="4">
        <dgm:presLayoutVars>
          <dgm:chMax val="0"/>
          <dgm:bulletEnabled val="1"/>
        </dgm:presLayoutVars>
      </dgm:prSet>
      <dgm:spPr/>
    </dgm:pt>
    <dgm:pt modelId="{46D94A28-0960-46D2-B7A0-A1AE6A7C6B82}" type="pres">
      <dgm:prSet presAssocID="{C6C6E189-103E-4DD8-9A7F-F95D53BCFD0B}" presName="spacer" presStyleCnt="0"/>
      <dgm:spPr/>
    </dgm:pt>
    <dgm:pt modelId="{6202585C-29BD-491F-B0D0-4D3EF1412AD7}" type="pres">
      <dgm:prSet presAssocID="{C6B880E6-CA44-4C1B-A468-25308ADF4006}" presName="parentText" presStyleLbl="node1" presStyleIdx="2" presStyleCnt="4">
        <dgm:presLayoutVars>
          <dgm:chMax val="0"/>
          <dgm:bulletEnabled val="1"/>
        </dgm:presLayoutVars>
      </dgm:prSet>
      <dgm:spPr/>
    </dgm:pt>
    <dgm:pt modelId="{1E203412-F5C5-4735-99A4-FEC66F8031D6}" type="pres">
      <dgm:prSet presAssocID="{03BB3604-B7EE-4579-958E-83D1FEBC8FEE}" presName="spacer" presStyleCnt="0"/>
      <dgm:spPr/>
    </dgm:pt>
    <dgm:pt modelId="{35456B39-2C84-4A17-B196-AE38B87ADFE1}" type="pres">
      <dgm:prSet presAssocID="{640748D0-26CA-4F86-B505-DAA278B2404C}" presName="parentText" presStyleLbl="node1" presStyleIdx="3" presStyleCnt="4">
        <dgm:presLayoutVars>
          <dgm:chMax val="0"/>
          <dgm:bulletEnabled val="1"/>
        </dgm:presLayoutVars>
      </dgm:prSet>
      <dgm:spPr/>
    </dgm:pt>
  </dgm:ptLst>
  <dgm:cxnLst>
    <dgm:cxn modelId="{8672DA3B-CD43-4F92-867A-B16BDCF2C276}" type="presOf" srcId="{B51B7D14-26FB-4D10-A6DC-6619936369F3}" destId="{ACF98538-E468-4139-AB2E-116D24510FA5}" srcOrd="0" destOrd="0" presId="urn:microsoft.com/office/officeart/2005/8/layout/vList2"/>
    <dgm:cxn modelId="{FB66AE40-5FBF-4BB0-9882-CDA695D44559}" srcId="{21645A08-A98E-481C-B269-0284E758AC93}" destId="{B51B7D14-26FB-4D10-A6DC-6619936369F3}" srcOrd="1" destOrd="0" parTransId="{B3F78260-45DD-4A9F-9ACF-8ABB6AE39C4F}" sibTransId="{C6C6E189-103E-4DD8-9A7F-F95D53BCFD0B}"/>
    <dgm:cxn modelId="{374C0E67-D967-4222-AC82-6E24BE1A7B8E}" srcId="{21645A08-A98E-481C-B269-0284E758AC93}" destId="{C6B880E6-CA44-4C1B-A468-25308ADF4006}" srcOrd="2" destOrd="0" parTransId="{68BCD394-1539-4E9A-BB6B-05768868E879}" sibTransId="{03BB3604-B7EE-4579-958E-83D1FEBC8FEE}"/>
    <dgm:cxn modelId="{50B5CD69-85C0-4588-9213-68E5B282AC6C}" srcId="{21645A08-A98E-481C-B269-0284E758AC93}" destId="{640748D0-26CA-4F86-B505-DAA278B2404C}" srcOrd="3" destOrd="0" parTransId="{1642C1C2-7540-4CC7-9911-3E52286A4F03}" sibTransId="{4404B2D9-D7F3-443E-8522-2E9E68B2EB7C}"/>
    <dgm:cxn modelId="{31B0FF4C-773A-4378-9DAE-5153CD5C59C7}" type="presOf" srcId="{21645A08-A98E-481C-B269-0284E758AC93}" destId="{196A7383-A1D8-4B2C-A95A-36CD5264BA71}" srcOrd="0" destOrd="0" presId="urn:microsoft.com/office/officeart/2005/8/layout/vList2"/>
    <dgm:cxn modelId="{5F15549C-C045-41DB-A57C-31FDF03E5039}" type="presOf" srcId="{C6B880E6-CA44-4C1B-A468-25308ADF4006}" destId="{6202585C-29BD-491F-B0D0-4D3EF1412AD7}" srcOrd="0" destOrd="0" presId="urn:microsoft.com/office/officeart/2005/8/layout/vList2"/>
    <dgm:cxn modelId="{9C74A09F-136D-4E8A-9E6B-1F7D3BEEA018}" srcId="{21645A08-A98E-481C-B269-0284E758AC93}" destId="{7628C0BA-CC95-41D9-990C-E879118F8423}" srcOrd="0" destOrd="0" parTransId="{8DA11CF5-2B02-4FF2-9502-C48904159742}" sibTransId="{11688D32-F2D6-4900-AE46-552664B31956}"/>
    <dgm:cxn modelId="{50872FC6-6869-4404-8DD1-ED034BE6C854}" type="presOf" srcId="{7628C0BA-CC95-41D9-990C-E879118F8423}" destId="{542B5E53-CAFB-4E80-8F4A-82E74AB9F13A}" srcOrd="0" destOrd="0" presId="urn:microsoft.com/office/officeart/2005/8/layout/vList2"/>
    <dgm:cxn modelId="{2C7C18F1-3C0F-4FC3-92A5-F3F86A706114}" type="presOf" srcId="{640748D0-26CA-4F86-B505-DAA278B2404C}" destId="{35456B39-2C84-4A17-B196-AE38B87ADFE1}" srcOrd="0" destOrd="0" presId="urn:microsoft.com/office/officeart/2005/8/layout/vList2"/>
    <dgm:cxn modelId="{A54DCE07-F505-45C9-AAD6-DD4B3E02074F}" type="presParOf" srcId="{196A7383-A1D8-4B2C-A95A-36CD5264BA71}" destId="{542B5E53-CAFB-4E80-8F4A-82E74AB9F13A}" srcOrd="0" destOrd="0" presId="urn:microsoft.com/office/officeart/2005/8/layout/vList2"/>
    <dgm:cxn modelId="{7E0ECEFC-33F7-45D7-8038-CEB7C88B867F}" type="presParOf" srcId="{196A7383-A1D8-4B2C-A95A-36CD5264BA71}" destId="{141A787D-F1C3-411C-8E80-E590581F0292}" srcOrd="1" destOrd="0" presId="urn:microsoft.com/office/officeart/2005/8/layout/vList2"/>
    <dgm:cxn modelId="{084F5C6A-A9AB-4C02-B22D-644A9055854D}" type="presParOf" srcId="{196A7383-A1D8-4B2C-A95A-36CD5264BA71}" destId="{ACF98538-E468-4139-AB2E-116D24510FA5}" srcOrd="2" destOrd="0" presId="urn:microsoft.com/office/officeart/2005/8/layout/vList2"/>
    <dgm:cxn modelId="{9695BE6F-B70C-42F3-BB6F-B842484872A6}" type="presParOf" srcId="{196A7383-A1D8-4B2C-A95A-36CD5264BA71}" destId="{46D94A28-0960-46D2-B7A0-A1AE6A7C6B82}" srcOrd="3" destOrd="0" presId="urn:microsoft.com/office/officeart/2005/8/layout/vList2"/>
    <dgm:cxn modelId="{545A0FDA-8B33-4FD8-A6A6-19077D75DF8F}" type="presParOf" srcId="{196A7383-A1D8-4B2C-A95A-36CD5264BA71}" destId="{6202585C-29BD-491F-B0D0-4D3EF1412AD7}" srcOrd="4" destOrd="0" presId="urn:microsoft.com/office/officeart/2005/8/layout/vList2"/>
    <dgm:cxn modelId="{DCE6BCA7-49C5-4959-8936-9696502FC0CF}" type="presParOf" srcId="{196A7383-A1D8-4B2C-A95A-36CD5264BA71}" destId="{1E203412-F5C5-4735-99A4-FEC66F8031D6}" srcOrd="5" destOrd="0" presId="urn:microsoft.com/office/officeart/2005/8/layout/vList2"/>
    <dgm:cxn modelId="{9E87BA81-833D-4F22-A00B-ECBBD4EAC21D}" type="presParOf" srcId="{196A7383-A1D8-4B2C-A95A-36CD5264BA71}" destId="{35456B39-2C84-4A17-B196-AE38B87ADFE1}"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A3B6CE-2573-40B4-8A98-D48F35F6DD2A}">
      <dsp:nvSpPr>
        <dsp:cNvPr id="0" name=""/>
        <dsp:cNvSpPr/>
      </dsp:nvSpPr>
      <dsp:spPr>
        <a:xfrm>
          <a:off x="132249" y="1366"/>
          <a:ext cx="3004501" cy="1802700"/>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pl-PL" sz="1500" kern="1200"/>
            <a:t>Według „Słownika nauk społecznych” bezpieczeństwo jest synonimem pewności (ang. Safety) i </a:t>
          </a:r>
          <a:r>
            <a:rPr lang="pl-PL" sz="1500" b="1" kern="1200"/>
            <a:t>oznacza brak zagrożenia </a:t>
          </a:r>
          <a:r>
            <a:rPr lang="pl-PL" sz="1500" kern="1200"/>
            <a:t>(ang. Danger) </a:t>
          </a:r>
          <a:r>
            <a:rPr lang="pl-PL" sz="1500" b="1" kern="1200"/>
            <a:t>fizycznego lub ochronę przed nim</a:t>
          </a:r>
          <a:r>
            <a:rPr lang="pl-PL" sz="1500" kern="1200"/>
            <a:t>.</a:t>
          </a:r>
          <a:endParaRPr lang="en-US" sz="1500" kern="1200"/>
        </a:p>
      </dsp:txBody>
      <dsp:txXfrm>
        <a:off x="132249" y="1366"/>
        <a:ext cx="3004501" cy="1802700"/>
      </dsp:txXfrm>
    </dsp:sp>
    <dsp:sp modelId="{54489546-900B-498D-836B-0457162BA55E}">
      <dsp:nvSpPr>
        <dsp:cNvPr id="0" name=""/>
        <dsp:cNvSpPr/>
      </dsp:nvSpPr>
      <dsp:spPr>
        <a:xfrm>
          <a:off x="3437200" y="1366"/>
          <a:ext cx="3004501" cy="1802700"/>
        </a:xfrm>
        <a:prstGeom prst="rect">
          <a:avLst/>
        </a:prstGeom>
        <a:gradFill rotWithShape="0">
          <a:gsLst>
            <a:gs pos="0">
              <a:schemeClr val="accent5">
                <a:hueOff val="-2252848"/>
                <a:satOff val="-5806"/>
                <a:lumOff val="-3922"/>
                <a:alphaOff val="0"/>
                <a:satMod val="103000"/>
                <a:lumMod val="102000"/>
                <a:tint val="94000"/>
              </a:schemeClr>
            </a:gs>
            <a:gs pos="50000">
              <a:schemeClr val="accent5">
                <a:hueOff val="-2252848"/>
                <a:satOff val="-5806"/>
                <a:lumOff val="-3922"/>
                <a:alphaOff val="0"/>
                <a:satMod val="110000"/>
                <a:lumMod val="100000"/>
                <a:shade val="100000"/>
              </a:schemeClr>
            </a:gs>
            <a:gs pos="100000">
              <a:schemeClr val="accent5">
                <a:hueOff val="-2252848"/>
                <a:satOff val="-5806"/>
                <a:lumOff val="-392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pl-PL" sz="1500" kern="1200" dirty="0"/>
            <a:t>W ogólnym znaczeniu obejmuje ono zaspokojenie takich potrzeb, jak: istnienie, przetrwanie, całość, tożsamość, niezależność, spokój i pewność rozwoju.</a:t>
          </a:r>
          <a:endParaRPr lang="en-US" sz="1500" kern="1200" dirty="0"/>
        </a:p>
      </dsp:txBody>
      <dsp:txXfrm>
        <a:off x="3437200" y="1366"/>
        <a:ext cx="3004501" cy="1802700"/>
      </dsp:txXfrm>
    </dsp:sp>
    <dsp:sp modelId="{EFFD522A-AC38-4BCF-86B1-B7C1CF7E3495}">
      <dsp:nvSpPr>
        <dsp:cNvPr id="0" name=""/>
        <dsp:cNvSpPr/>
      </dsp:nvSpPr>
      <dsp:spPr>
        <a:xfrm>
          <a:off x="132249" y="2104517"/>
          <a:ext cx="3004501" cy="1802700"/>
        </a:xfrm>
        <a:prstGeom prst="rect">
          <a:avLst/>
        </a:prstGeom>
        <a:gradFill rotWithShape="0">
          <a:gsLst>
            <a:gs pos="0">
              <a:schemeClr val="accent5">
                <a:hueOff val="-4505695"/>
                <a:satOff val="-11613"/>
                <a:lumOff val="-7843"/>
                <a:alphaOff val="0"/>
                <a:satMod val="103000"/>
                <a:lumMod val="102000"/>
                <a:tint val="94000"/>
              </a:schemeClr>
            </a:gs>
            <a:gs pos="50000">
              <a:schemeClr val="accent5">
                <a:hueOff val="-4505695"/>
                <a:satOff val="-11613"/>
                <a:lumOff val="-7843"/>
                <a:alphaOff val="0"/>
                <a:satMod val="110000"/>
                <a:lumMod val="100000"/>
                <a:shade val="100000"/>
              </a:schemeClr>
            </a:gs>
            <a:gs pos="100000">
              <a:schemeClr val="accent5">
                <a:hueOff val="-4505695"/>
                <a:satOff val="-11613"/>
                <a:lumOff val="-784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pl-PL" sz="1500" kern="1200" dirty="0"/>
            <a:t>Można mówić o bezpieczeństwie konkretnego przedmiotu, osoby, grupy ludzi, jednostki organizacyjnej, państwa, narodu, zakładów, miasta itp.</a:t>
          </a:r>
          <a:endParaRPr lang="en-US" sz="1500" kern="1200" dirty="0"/>
        </a:p>
      </dsp:txBody>
      <dsp:txXfrm>
        <a:off x="132249" y="2104517"/>
        <a:ext cx="3004501" cy="1802700"/>
      </dsp:txXfrm>
    </dsp:sp>
    <dsp:sp modelId="{083D3475-97DB-4DE2-95E6-E256140CF079}">
      <dsp:nvSpPr>
        <dsp:cNvPr id="0" name=""/>
        <dsp:cNvSpPr/>
      </dsp:nvSpPr>
      <dsp:spPr>
        <a:xfrm>
          <a:off x="3437200" y="2104517"/>
          <a:ext cx="3004501" cy="1802700"/>
        </a:xfrm>
        <a:prstGeom prst="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pl-PL" sz="1500" kern="1200"/>
            <a:t>Zagrożenie odnosi się do strefy świadomościowej danego podmiotu (człowieka, grupy społecznej, narodu) i oznacza pewien stan psychiki lub świadomości wywołany postrzeganiem zjawisk ocenianych jako niekorzystne lub niebezpieczne.</a:t>
          </a:r>
          <a:endParaRPr lang="en-US" sz="1500" kern="1200"/>
        </a:p>
      </dsp:txBody>
      <dsp:txXfrm>
        <a:off x="3437200" y="2104517"/>
        <a:ext cx="3004501" cy="18027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6FC13F-DEA9-4BBA-A984-0E7F423A7D80}">
      <dsp:nvSpPr>
        <dsp:cNvPr id="0" name=""/>
        <dsp:cNvSpPr/>
      </dsp:nvSpPr>
      <dsp:spPr>
        <a:xfrm>
          <a:off x="0" y="119394"/>
          <a:ext cx="7296477" cy="783168"/>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pl-PL" sz="1400" kern="1200" dirty="0"/>
            <a:t>Nadanie identyfikatora (ciągu znaków lub wzorca) przypisanego do podmiotu oraz określającego jego tożsamość.</a:t>
          </a:r>
          <a:endParaRPr lang="en-US" sz="1400" kern="1200" dirty="0"/>
        </a:p>
      </dsp:txBody>
      <dsp:txXfrm>
        <a:off x="38231" y="157625"/>
        <a:ext cx="7220015" cy="706706"/>
      </dsp:txXfrm>
    </dsp:sp>
    <dsp:sp modelId="{E6FC8D2B-2783-46CC-BB23-2836E7DB98D5}">
      <dsp:nvSpPr>
        <dsp:cNvPr id="0" name=""/>
        <dsp:cNvSpPr/>
      </dsp:nvSpPr>
      <dsp:spPr>
        <a:xfrm>
          <a:off x="0" y="942882"/>
          <a:ext cx="7296477" cy="783168"/>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pl-PL" sz="1400" kern="1200" dirty="0"/>
            <a:t>Wykorzystanie jednocześnie kilkuetapowego uwierzytelniania (hasło, certyfikat elektroniczny, </a:t>
          </a:r>
          <a:r>
            <a:rPr lang="pl-PL" sz="1400" kern="1200" dirty="0" err="1"/>
            <a:t>token</a:t>
          </a:r>
          <a:r>
            <a:rPr lang="pl-PL" sz="1400" kern="1200" dirty="0"/>
            <a:t>, kod jednorazowy, figura geometryczna, tożsamość z portalu społecznościowego), które są przekazywane w celu ustalenia deklarowanej tożsamości podmiotu.</a:t>
          </a:r>
          <a:endParaRPr lang="en-US" sz="1400" kern="1200" dirty="0"/>
        </a:p>
      </dsp:txBody>
      <dsp:txXfrm>
        <a:off x="38231" y="981113"/>
        <a:ext cx="7220015" cy="706706"/>
      </dsp:txXfrm>
    </dsp:sp>
    <dsp:sp modelId="{63163978-67BC-4805-A7B6-0F35E4180A99}">
      <dsp:nvSpPr>
        <dsp:cNvPr id="0" name=""/>
        <dsp:cNvSpPr/>
      </dsp:nvSpPr>
      <dsp:spPr>
        <a:xfrm>
          <a:off x="0" y="1766371"/>
          <a:ext cx="7296477" cy="783168"/>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pl-PL" sz="1400" kern="1200"/>
            <a:t>Identyfikowanie - proces rozpoznawania tożsamości podmiotu (poprzez przedstawienie identyfikatora). Wiadomo, za kogo podmiot się podaje, ale nie jest to jeszcze potwierdzone.</a:t>
          </a:r>
          <a:endParaRPr lang="en-US" sz="1400" kern="1200"/>
        </a:p>
      </dsp:txBody>
      <dsp:txXfrm>
        <a:off x="38231" y="1804602"/>
        <a:ext cx="7220015" cy="706706"/>
      </dsp:txXfrm>
    </dsp:sp>
    <dsp:sp modelId="{B0A9005B-0238-44FA-95B7-CA56379EE5DA}">
      <dsp:nvSpPr>
        <dsp:cNvPr id="0" name=""/>
        <dsp:cNvSpPr/>
      </dsp:nvSpPr>
      <dsp:spPr>
        <a:xfrm>
          <a:off x="0" y="2589860"/>
          <a:ext cx="7296477" cy="783168"/>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pl-PL" sz="1400" kern="1200"/>
            <a:t>Uwierzytelnianie – weryfikowanie deklarowanej tożsamości podmiotu za pomocą danych uwierzytelniających. Zauważmy tutaj, że identyfikowanie i uwierzytelnianie może następować równolegle.</a:t>
          </a:r>
          <a:endParaRPr lang="en-US" sz="1400" kern="1200"/>
        </a:p>
      </dsp:txBody>
      <dsp:txXfrm>
        <a:off x="38231" y="2628091"/>
        <a:ext cx="7220015" cy="706706"/>
      </dsp:txXfrm>
    </dsp:sp>
    <dsp:sp modelId="{EF2E691A-7714-4AC4-934F-B7D9C3C184F4}">
      <dsp:nvSpPr>
        <dsp:cNvPr id="0" name=""/>
        <dsp:cNvSpPr/>
      </dsp:nvSpPr>
      <dsp:spPr>
        <a:xfrm>
          <a:off x="0" y="3413349"/>
          <a:ext cx="7296477" cy="783168"/>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pl-PL" sz="1400" kern="1200"/>
            <a:t>Z technicznego punktu widzenia możliwość dostępu do danego aktywu wymaga jeszcze autoryzacji tzn. przyznania dostępu na podstawie praw dostępu. Zezwolenie takie określane jest terminem autoryzacji.</a:t>
          </a:r>
          <a:endParaRPr lang="en-US" sz="1400" kern="1200"/>
        </a:p>
      </dsp:txBody>
      <dsp:txXfrm>
        <a:off x="38231" y="3451580"/>
        <a:ext cx="7220015" cy="7067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AA6A3E-F51B-452B-9618-F5F2048A88B4}">
      <dsp:nvSpPr>
        <dsp:cNvPr id="0" name=""/>
        <dsp:cNvSpPr/>
      </dsp:nvSpPr>
      <dsp:spPr>
        <a:xfrm>
          <a:off x="0" y="30188"/>
          <a:ext cx="7327806" cy="6864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D07B56-3BF9-4844-89B8-1A6CBAB566AC}">
      <dsp:nvSpPr>
        <dsp:cNvPr id="0" name=""/>
        <dsp:cNvSpPr/>
      </dsp:nvSpPr>
      <dsp:spPr>
        <a:xfrm>
          <a:off x="20764" y="45633"/>
          <a:ext cx="37753" cy="3775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185A52-6779-4801-8F61-6EFFC8CA5FC0}">
      <dsp:nvSpPr>
        <dsp:cNvPr id="0" name=""/>
        <dsp:cNvSpPr/>
      </dsp:nvSpPr>
      <dsp:spPr>
        <a:xfrm>
          <a:off x="79281" y="30188"/>
          <a:ext cx="6982219" cy="28553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2186" tIns="302186" rIns="302186" bIns="302186" numCol="1" spcCol="1270" anchor="ctr" anchorCtr="0">
          <a:noAutofit/>
        </a:bodyPr>
        <a:lstStyle/>
        <a:p>
          <a:pPr marL="0" lvl="0" indent="0" algn="just" defTabSz="711200">
            <a:lnSpc>
              <a:spcPct val="100000"/>
            </a:lnSpc>
            <a:spcBef>
              <a:spcPct val="0"/>
            </a:spcBef>
            <a:spcAft>
              <a:spcPct val="35000"/>
            </a:spcAft>
            <a:buNone/>
          </a:pPr>
          <a:r>
            <a:rPr lang="pl-PL" sz="1600" i="0" kern="1200" dirty="0"/>
            <a:t>7. Atak na sieć hoteli </a:t>
          </a:r>
          <a:r>
            <a:rPr lang="pl-PL" sz="1600" i="0" kern="1200" dirty="0" err="1"/>
            <a:t>Marriot</a:t>
          </a:r>
          <a:r>
            <a:rPr lang="pl-PL" sz="1600" i="0" kern="1200" dirty="0"/>
            <a:t> (2014 r.) - </a:t>
          </a:r>
          <a:r>
            <a:rPr lang="pl-PL" sz="1600" kern="1200" dirty="0"/>
            <a:t>H</a:t>
          </a:r>
          <a:r>
            <a:rPr lang="pl-PL" sz="1600" i="0" kern="1200" dirty="0"/>
            <a:t>akerzy dostali się do serwerów sieci Marriott, wykradając informacje o kartach kredytowych należących do siedmiu milionów brytyjskich klientów. Żeby było gorzej, dane te zostały przez nich odszyfrowane ze względu na fakt, że klucze deszyfrujące były przechowywane na dokładnie tym samym serwerze, włącznie z numerami paszportów. Podobny problem pojawił się też w 2016 r. w przypadku sieci Starwood </a:t>
          </a:r>
          <a:r>
            <a:rPr lang="pl-PL" sz="1600" i="0" kern="1200" dirty="0" err="1"/>
            <a:t>Hotels</a:t>
          </a:r>
          <a:r>
            <a:rPr lang="pl-PL" sz="1600" i="0" kern="1200" dirty="0"/>
            <a:t>, przejętych przez Marriotta. Najgorsze jest w tym jednak to, że wiadomość o wycieku pojawiła się dopiero w 2018 r., więc aż przez cztery lata klienci hotelu byli narażeni na utratę środków.</a:t>
          </a:r>
          <a:endParaRPr lang="en-US" sz="1600" kern="1200" dirty="0"/>
        </a:p>
      </dsp:txBody>
      <dsp:txXfrm>
        <a:off x="79281" y="30188"/>
        <a:ext cx="6982219" cy="2855302"/>
      </dsp:txXfrm>
    </dsp:sp>
    <dsp:sp modelId="{FE6381A0-94ED-471B-8998-54136FE51B0E}">
      <dsp:nvSpPr>
        <dsp:cNvPr id="0" name=""/>
        <dsp:cNvSpPr/>
      </dsp:nvSpPr>
      <dsp:spPr>
        <a:xfrm>
          <a:off x="0" y="3205820"/>
          <a:ext cx="7327806" cy="6864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13C1BC-FBEC-4E80-A395-F616089B7AD6}">
      <dsp:nvSpPr>
        <dsp:cNvPr id="0" name=""/>
        <dsp:cNvSpPr/>
      </dsp:nvSpPr>
      <dsp:spPr>
        <a:xfrm>
          <a:off x="20764" y="3221264"/>
          <a:ext cx="37753" cy="3775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AC5C63-898F-4ADF-AE02-1ECFAE8E599E}">
      <dsp:nvSpPr>
        <dsp:cNvPr id="0" name=""/>
        <dsp:cNvSpPr/>
      </dsp:nvSpPr>
      <dsp:spPr>
        <a:xfrm>
          <a:off x="79281" y="3205820"/>
          <a:ext cx="6982219" cy="28553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2186" tIns="302186" rIns="302186" bIns="302186" numCol="1" spcCol="1270" anchor="ctr" anchorCtr="0">
          <a:noAutofit/>
        </a:bodyPr>
        <a:lstStyle/>
        <a:p>
          <a:pPr marL="0" lvl="0" indent="0" algn="just" defTabSz="711200">
            <a:lnSpc>
              <a:spcPct val="100000"/>
            </a:lnSpc>
            <a:spcBef>
              <a:spcPct val="0"/>
            </a:spcBef>
            <a:spcAft>
              <a:spcPct val="35000"/>
            </a:spcAft>
            <a:buNone/>
          </a:pPr>
          <a:r>
            <a:rPr lang="pl-PL" sz="1600" kern="1200" dirty="0"/>
            <a:t>8. </a:t>
          </a:r>
          <a:r>
            <a:rPr lang="pl-PL" sz="1600" b="1" i="0" kern="1200" dirty="0"/>
            <a:t>Atak na </a:t>
          </a:r>
          <a:r>
            <a:rPr lang="pl-PL" sz="1600" b="1" i="0" kern="1200" dirty="0" err="1"/>
            <a:t>Kaseya</a:t>
          </a:r>
          <a:r>
            <a:rPr lang="pl-PL" sz="1600" b="1" i="0" kern="1200" dirty="0"/>
            <a:t> (2021 r.) </a:t>
          </a:r>
          <a:r>
            <a:rPr lang="pl-PL" sz="1600" i="0" kern="1200" dirty="0"/>
            <a:t>- Hakerzy z </a:t>
          </a:r>
          <a:r>
            <a:rPr lang="pl-PL" sz="1600" i="0" kern="1200" dirty="0" err="1"/>
            <a:t>REvil</a:t>
          </a:r>
          <a:r>
            <a:rPr lang="pl-PL" sz="1600" i="0" kern="1200" dirty="0"/>
            <a:t> przygotowali </a:t>
          </a:r>
          <a:r>
            <a:rPr lang="pl-PL" sz="1600" i="0" kern="1200" dirty="0" err="1"/>
            <a:t>ransomware</a:t>
          </a:r>
          <a:r>
            <a:rPr lang="pl-PL" sz="1600" i="0" kern="1200" dirty="0"/>
            <a:t>, które po przejęciu dostępu do serwerów dostawcy usług zarządzających </a:t>
          </a:r>
          <a:r>
            <a:rPr lang="pl-PL" sz="1600" i="0" kern="1200" dirty="0" err="1"/>
            <a:t>SolarWinds</a:t>
          </a:r>
          <a:r>
            <a:rPr lang="pl-PL" sz="1600" i="0" kern="1200" dirty="0"/>
            <a:t> trafiło do globalnej bazy klientów </a:t>
          </a:r>
          <a:r>
            <a:rPr lang="pl-PL" sz="1600" i="0" kern="1200" dirty="0" err="1"/>
            <a:t>Kaseya</a:t>
          </a:r>
          <a:r>
            <a:rPr lang="pl-PL" sz="1600" i="0" kern="1200" dirty="0"/>
            <a:t>. Używając fałszywej aktualizacji serwerów VSA, wykorzystywanych do zdalnego monitorowania              i zarządzania, szkodliwe oprogramowanie trafiło do 60 firm współpracujących z </a:t>
          </a:r>
          <a:r>
            <a:rPr lang="pl-PL" sz="1600" i="0" kern="1200" dirty="0" err="1"/>
            <a:t>Kaseya</a:t>
          </a:r>
          <a:r>
            <a:rPr lang="pl-PL" sz="1600" i="0" kern="1200" dirty="0"/>
            <a:t> i do kolejny 1 tys. 500 podmiotów, którym świadczyły one usługi. Problemy były widoczne na całym świecie – wystarczy wspomnieć                          o tymczasowym zamknięciu 600 sklepów sieci </a:t>
          </a:r>
          <a:r>
            <a:rPr lang="pl-PL" sz="1600" i="0" kern="1200" dirty="0" err="1"/>
            <a:t>Coop</a:t>
          </a:r>
          <a:r>
            <a:rPr lang="pl-PL" sz="1600" i="0" kern="1200" dirty="0"/>
            <a:t> w Szwecji.</a:t>
          </a:r>
          <a:endParaRPr lang="en-US" sz="1600" kern="1200" dirty="0"/>
        </a:p>
      </dsp:txBody>
      <dsp:txXfrm>
        <a:off x="79281" y="3205820"/>
        <a:ext cx="6982219" cy="28553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FACE22-20CC-4361-B00F-0014551932B6}">
      <dsp:nvSpPr>
        <dsp:cNvPr id="0" name=""/>
        <dsp:cNvSpPr/>
      </dsp:nvSpPr>
      <dsp:spPr>
        <a:xfrm>
          <a:off x="345017" y="262334"/>
          <a:ext cx="2810861" cy="2289397"/>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100000"/>
            </a:lnSpc>
            <a:spcBef>
              <a:spcPct val="0"/>
            </a:spcBef>
            <a:spcAft>
              <a:spcPct val="35000"/>
            </a:spcAft>
            <a:buNone/>
          </a:pPr>
          <a:r>
            <a:rPr lang="pl-PL" sz="1400" b="1" kern="1200" dirty="0"/>
            <a:t>EQUATION GROUP grupa APT, podejrzana o powiązania z Agencją Bezpieczeństwa Narodowego (NSA)</a:t>
          </a:r>
          <a:r>
            <a:rPr lang="pl-PL" sz="1400" kern="1200" dirty="0"/>
            <a:t>. Kaspersky Lab opisuje ich jako jedną z najbardziej wyrafinowanych na świecie grup zajmujących się cyberatakami i "najbardziej zaawansowaną (...) jaką widzieliśmy". </a:t>
          </a:r>
          <a:endParaRPr lang="en-US" sz="1400" kern="1200" dirty="0"/>
        </a:p>
      </dsp:txBody>
      <dsp:txXfrm>
        <a:off x="345017" y="262334"/>
        <a:ext cx="2810861" cy="2289397"/>
      </dsp:txXfrm>
    </dsp:sp>
    <dsp:sp modelId="{53B67081-E00F-47D0-A14D-9C81DD14F138}">
      <dsp:nvSpPr>
        <dsp:cNvPr id="0" name=""/>
        <dsp:cNvSpPr/>
      </dsp:nvSpPr>
      <dsp:spPr>
        <a:xfrm>
          <a:off x="3950520" y="307431"/>
          <a:ext cx="2243609" cy="1019316"/>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100000"/>
            </a:lnSpc>
            <a:spcBef>
              <a:spcPct val="0"/>
            </a:spcBef>
            <a:spcAft>
              <a:spcPct val="35000"/>
            </a:spcAft>
            <a:buNone/>
          </a:pPr>
          <a:r>
            <a:rPr lang="pl-PL" sz="1400" kern="1200" dirty="0"/>
            <a:t>Grupa działa razem z twórcami robaka </a:t>
          </a:r>
          <a:r>
            <a:rPr lang="pl-PL" sz="1400" kern="1200" dirty="0" err="1"/>
            <a:t>Stuxnet</a:t>
          </a:r>
          <a:r>
            <a:rPr lang="pl-PL" sz="1400" kern="1200" dirty="0"/>
            <a:t> i </a:t>
          </a:r>
          <a:r>
            <a:rPr lang="pl-PL" sz="1400" kern="1200" dirty="0" err="1"/>
            <a:t>Flame</a:t>
          </a:r>
          <a:r>
            <a:rPr lang="pl-PL" sz="1400" kern="1200" dirty="0"/>
            <a:t>, którzy wydają się być jej podporządkowani. </a:t>
          </a:r>
          <a:endParaRPr lang="en-US" sz="1400" kern="1200" dirty="0"/>
        </a:p>
      </dsp:txBody>
      <dsp:txXfrm>
        <a:off x="3950520" y="307431"/>
        <a:ext cx="2243609" cy="1019316"/>
      </dsp:txXfrm>
    </dsp:sp>
    <dsp:sp modelId="{C9D1FB87-8C6B-4422-8DE9-AF195C592690}">
      <dsp:nvSpPr>
        <dsp:cNvPr id="0" name=""/>
        <dsp:cNvSpPr/>
      </dsp:nvSpPr>
      <dsp:spPr>
        <a:xfrm>
          <a:off x="3950587" y="1451712"/>
          <a:ext cx="2243609" cy="1346165"/>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100000"/>
            </a:lnSpc>
            <a:spcBef>
              <a:spcPct val="0"/>
            </a:spcBef>
            <a:spcAft>
              <a:spcPct val="35000"/>
            </a:spcAft>
            <a:buNone/>
          </a:pPr>
          <a:r>
            <a:rPr lang="pl-PL" sz="1400" kern="1200" dirty="0"/>
            <a:t>Większość jej celów znajdowała się w Iranie, Rosji, Pakistanie, Afganistanie, Indiach, </a:t>
          </a:r>
          <a:r>
            <a:rPr lang="pl-PL" sz="1400" kern="1200" dirty="0" err="1"/>
            <a:t>Syriii</a:t>
          </a:r>
          <a:r>
            <a:rPr lang="pl-PL" sz="1400" kern="1200" dirty="0"/>
            <a:t> Mali.</a:t>
          </a:r>
          <a:endParaRPr lang="en-US" sz="1400" kern="1200" dirty="0"/>
        </a:p>
      </dsp:txBody>
      <dsp:txXfrm>
        <a:off x="3950587" y="1451712"/>
        <a:ext cx="2243609" cy="1346165"/>
      </dsp:txXfrm>
    </dsp:sp>
    <dsp:sp modelId="{F35F3CA6-F16A-489E-9ED8-AE0314160A35}">
      <dsp:nvSpPr>
        <dsp:cNvPr id="0" name=""/>
        <dsp:cNvSpPr/>
      </dsp:nvSpPr>
      <dsp:spPr>
        <a:xfrm>
          <a:off x="537821" y="3035108"/>
          <a:ext cx="2243609" cy="1346165"/>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100000"/>
            </a:lnSpc>
            <a:spcBef>
              <a:spcPct val="0"/>
            </a:spcBef>
            <a:spcAft>
              <a:spcPct val="35000"/>
            </a:spcAft>
            <a:buNone/>
          </a:pPr>
          <a:r>
            <a:rPr lang="pl-PL" sz="1400" kern="1200" dirty="0"/>
            <a:t>Nazwa </a:t>
          </a:r>
          <a:r>
            <a:rPr lang="pl-PL" sz="1400" kern="1200" dirty="0" err="1"/>
            <a:t>Equation</a:t>
          </a:r>
          <a:r>
            <a:rPr lang="pl-PL" sz="1400" kern="1200" dirty="0"/>
            <a:t> </a:t>
          </a:r>
          <a:r>
            <a:rPr lang="pl-PL" sz="1400" kern="1200" dirty="0" err="1"/>
            <a:t>Group</a:t>
          </a:r>
          <a:r>
            <a:rPr lang="pl-PL" sz="1400" kern="1200" dirty="0"/>
            <a:t> została nadana ze względu na szczególne upodobanie grupy do metod silnego szyfrowania. </a:t>
          </a:r>
          <a:endParaRPr lang="en-US" sz="1400" kern="1200" dirty="0"/>
        </a:p>
      </dsp:txBody>
      <dsp:txXfrm>
        <a:off x="537821" y="3035108"/>
        <a:ext cx="2243609" cy="1346165"/>
      </dsp:txXfrm>
    </dsp:sp>
    <dsp:sp modelId="{6D4D3929-6495-4173-A57D-89C30BF5D604}">
      <dsp:nvSpPr>
        <dsp:cNvPr id="0" name=""/>
        <dsp:cNvSpPr/>
      </dsp:nvSpPr>
      <dsp:spPr>
        <a:xfrm>
          <a:off x="3962759" y="2907290"/>
          <a:ext cx="2243609" cy="1760542"/>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100000"/>
            </a:lnSpc>
            <a:spcBef>
              <a:spcPct val="0"/>
            </a:spcBef>
            <a:spcAft>
              <a:spcPct val="35000"/>
            </a:spcAft>
            <a:buNone/>
          </a:pPr>
          <a:r>
            <a:rPr lang="pl-PL" sz="1400" kern="1200" dirty="0"/>
            <a:t>Do 2015 roku Kaspersky udokumentował 500 infekcji szkodliwym oprogramowaniem grupy w co najmniej 42 krajach, uznając, że rzeczywista liczba może dochodzić do dziesiątek tysięcy.</a:t>
          </a:r>
          <a:endParaRPr lang="en-US" sz="1400" kern="1200" dirty="0"/>
        </a:p>
      </dsp:txBody>
      <dsp:txXfrm>
        <a:off x="3962759" y="2907290"/>
        <a:ext cx="2243609" cy="1760542"/>
      </dsp:txXfrm>
    </dsp:sp>
    <dsp:sp modelId="{9B78DD2E-22E7-4CA2-AAF6-09352F774D2D}">
      <dsp:nvSpPr>
        <dsp:cNvPr id="0" name=""/>
        <dsp:cNvSpPr/>
      </dsp:nvSpPr>
      <dsp:spPr>
        <a:xfrm>
          <a:off x="46808" y="4787348"/>
          <a:ext cx="7525559" cy="1346165"/>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100000"/>
            </a:lnSpc>
            <a:spcBef>
              <a:spcPct val="0"/>
            </a:spcBef>
            <a:spcAft>
              <a:spcPct val="35000"/>
            </a:spcAft>
            <a:buNone/>
          </a:pPr>
          <a:r>
            <a:rPr lang="pl-PL" sz="1400" kern="1200" dirty="0"/>
            <a:t>W 2017 roku </a:t>
          </a:r>
          <a:r>
            <a:rPr lang="pl-PL" sz="1400" kern="1200" dirty="0" err="1"/>
            <a:t>WikiLeaks</a:t>
          </a:r>
          <a:r>
            <a:rPr lang="pl-PL" sz="1400" kern="1200" dirty="0"/>
            <a:t> opublikowała dyskusję przeprowadzoną w CIA odnośnie możliwości zidentyfikowania grupy. Jeden z komentatorów napisał, że </a:t>
          </a:r>
          <a:r>
            <a:rPr lang="pl-PL" sz="1400" kern="1200" dirty="0" err="1"/>
            <a:t>Equation</a:t>
          </a:r>
          <a:r>
            <a:rPr lang="pl-PL" sz="1400" kern="1200" dirty="0"/>
            <a:t> </a:t>
          </a:r>
          <a:r>
            <a:rPr lang="pl-PL" sz="1400" kern="1200" dirty="0" err="1"/>
            <a:t>Group</a:t>
          </a:r>
          <a:r>
            <a:rPr lang="pl-PL" sz="1400" kern="1200" dirty="0"/>
            <a:t>, jak określono ją w raporcie, nie odnosi się do konkretnej grupy, a raczej do zestawu narzędzi „W badaniach Kaspersky'ego, przeprowadzonych nad grupą w 2015 roku napisało, że jej oprogramowanie, "</a:t>
          </a:r>
          <a:r>
            <a:rPr lang="pl-PL" sz="1400" kern="1200" dirty="0" err="1"/>
            <a:t>Grayfish</a:t>
          </a:r>
          <a:r>
            <a:rPr lang="pl-PL" sz="1400" kern="1200" dirty="0"/>
            <a:t>", wykazywało podobieństwa do wcześniej wykrytego "Gaussa" znanego z innych serii ataków ponadto </a:t>
          </a:r>
          <a:r>
            <a:rPr lang="pl-PL" sz="1400" kern="1200" dirty="0" err="1"/>
            <a:t>Equation</a:t>
          </a:r>
          <a:r>
            <a:rPr lang="pl-PL" sz="1400" kern="1200" dirty="0"/>
            <a:t> </a:t>
          </a:r>
          <a:r>
            <a:rPr lang="pl-PL" sz="1400" kern="1200" dirty="0" err="1"/>
            <a:t>Group</a:t>
          </a:r>
          <a:r>
            <a:rPr lang="pl-PL" sz="1400" kern="1200" dirty="0"/>
            <a:t> wykorzystała dwa ataki "zero-</a:t>
          </a:r>
          <a:r>
            <a:rPr lang="pl-PL" sz="1400" kern="1200" dirty="0" err="1"/>
            <a:t>day</a:t>
          </a:r>
          <a:r>
            <a:rPr lang="pl-PL" sz="1400" kern="1200" dirty="0"/>
            <a:t>" użyte później w "</a:t>
          </a:r>
          <a:r>
            <a:rPr lang="pl-PL" sz="1400" kern="1200" dirty="0" err="1"/>
            <a:t>Stuxnet</a:t>
          </a:r>
          <a:r>
            <a:rPr lang="pl-PL" sz="1400" kern="1200" dirty="0"/>
            <a:t>”.</a:t>
          </a:r>
          <a:endParaRPr lang="en-US" sz="1400" kern="1200" dirty="0"/>
        </a:p>
      </dsp:txBody>
      <dsp:txXfrm>
        <a:off x="46808" y="4787348"/>
        <a:ext cx="7525559" cy="134616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2B5E53-CAFB-4E80-8F4A-82E74AB9F13A}">
      <dsp:nvSpPr>
        <dsp:cNvPr id="0" name=""/>
        <dsp:cNvSpPr/>
      </dsp:nvSpPr>
      <dsp:spPr>
        <a:xfrm>
          <a:off x="0" y="26334"/>
          <a:ext cx="8679762" cy="144243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pl-PL" sz="1400" kern="1200" dirty="0"/>
            <a:t>• APT28, STRONTIUM, </a:t>
          </a:r>
          <a:r>
            <a:rPr lang="pl-PL" sz="1400" kern="1200" dirty="0" err="1"/>
            <a:t>Sofacy</a:t>
          </a:r>
          <a:r>
            <a:rPr lang="pl-PL" sz="1400" kern="1200" dirty="0"/>
            <a:t> lub </a:t>
          </a:r>
          <a:r>
            <a:rPr lang="pl-PL" sz="1400" kern="1200" dirty="0" err="1"/>
            <a:t>Fancy</a:t>
          </a:r>
          <a:r>
            <a:rPr lang="pl-PL" sz="1400" kern="1200" dirty="0"/>
            <a:t> Bear, to nazwy nadawane przez analityków dla określenia nieznanych sprawców powiązanych z szeregiem głośnych włamań i ataków komputerowych.</a:t>
          </a:r>
          <a:endParaRPr lang="en-US" sz="1400" kern="1200" dirty="0"/>
        </a:p>
      </dsp:txBody>
      <dsp:txXfrm>
        <a:off x="70414" y="96748"/>
        <a:ext cx="8538934" cy="1301609"/>
      </dsp:txXfrm>
    </dsp:sp>
    <dsp:sp modelId="{ACF98538-E468-4139-AB2E-116D24510FA5}">
      <dsp:nvSpPr>
        <dsp:cNvPr id="0" name=""/>
        <dsp:cNvSpPr/>
      </dsp:nvSpPr>
      <dsp:spPr>
        <a:xfrm>
          <a:off x="0" y="1509092"/>
          <a:ext cx="8679762" cy="144243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pl-PL" sz="1400" kern="1200" dirty="0"/>
            <a:t>• Specjaliści od bezpieczeństwa teleinformatycznego z takich firm jak Microsoft, </a:t>
          </a:r>
          <a:r>
            <a:rPr lang="pl-PL" sz="1400" kern="1200" dirty="0" err="1"/>
            <a:t>CrowdStrike</a:t>
          </a:r>
          <a:r>
            <a:rPr lang="pl-PL" sz="1400" kern="1200" dirty="0"/>
            <a:t>, Kaspersky Lab, </a:t>
          </a:r>
          <a:r>
            <a:rPr lang="pl-PL" sz="1400" kern="1200" dirty="0" err="1"/>
            <a:t>FireEye</a:t>
          </a:r>
          <a:r>
            <a:rPr lang="pl-PL" sz="1400" kern="1200" dirty="0"/>
            <a:t> i </a:t>
          </a:r>
          <a:r>
            <a:rPr lang="pl-PL" sz="1400" kern="1200" dirty="0" err="1"/>
            <a:t>ThreatConnect</a:t>
          </a:r>
          <a:r>
            <a:rPr lang="pl-PL" sz="1400" kern="1200" dirty="0"/>
            <a:t> określają ze stopniem pewności od średniego do wysokiego, że jest to rosyjskojęzyczna instytucja państwowa, prawdopodobnie część GRU – wywiadu wojskowego Federacji Rosyjskiej.</a:t>
          </a:r>
          <a:endParaRPr lang="en-US" sz="1400" kern="1200" dirty="0"/>
        </a:p>
      </dsp:txBody>
      <dsp:txXfrm>
        <a:off x="70414" y="1579506"/>
        <a:ext cx="8538934" cy="1301609"/>
      </dsp:txXfrm>
    </dsp:sp>
    <dsp:sp modelId="{6202585C-29BD-491F-B0D0-4D3EF1412AD7}">
      <dsp:nvSpPr>
        <dsp:cNvPr id="0" name=""/>
        <dsp:cNvSpPr/>
      </dsp:nvSpPr>
      <dsp:spPr>
        <a:xfrm>
          <a:off x="0" y="2991850"/>
          <a:ext cx="8679762" cy="144243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pl-PL" sz="1400" kern="1200" dirty="0"/>
            <a:t>• Grupa ta została powiązana z włamaniami lub próbami włamań do systemów parlamentu Niemiec, Białego Domu, Komisji Europejskiej, Banku Światowego, NATO, amerykańskiej Partii Demokratycznej i innych instytucji, m.in. na Ukrainie, w Turcji, oraz w Gruzji w czasie konfliktów tych krajów z Rosją. Część incydentów dotyczyła też Polski. Celem działania APT28 wydaje się być prowadzenie ataków teleinformatycznych zgodnych z zadaniami politycznymi GRU.</a:t>
          </a:r>
          <a:endParaRPr lang="en-US" sz="1400" kern="1200" dirty="0"/>
        </a:p>
      </dsp:txBody>
      <dsp:txXfrm>
        <a:off x="70414" y="3062264"/>
        <a:ext cx="8538934" cy="1301609"/>
      </dsp:txXfrm>
    </dsp:sp>
    <dsp:sp modelId="{35456B39-2C84-4A17-B196-AE38B87ADFE1}">
      <dsp:nvSpPr>
        <dsp:cNvPr id="0" name=""/>
        <dsp:cNvSpPr/>
      </dsp:nvSpPr>
      <dsp:spPr>
        <a:xfrm>
          <a:off x="0" y="4474608"/>
          <a:ext cx="8679762" cy="144243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pl-PL" sz="1400" kern="1200" dirty="0"/>
            <a:t>• Grupa APT28 zdradza dysponowanie dużymi zasobami i możliwościami, przykładowo, w ciągu zaledwie czterech miesięcy w 2016 r. wykorzystała sześć nowych, nieznanych z innych źródeł </a:t>
          </a:r>
          <a:r>
            <a:rPr lang="pl-PL" sz="1400" kern="1200" dirty="0" err="1"/>
            <a:t>exploitów</a:t>
          </a:r>
          <a:r>
            <a:rPr lang="pl-PL" sz="1400" kern="1200" dirty="0"/>
            <a:t> typu zero-</a:t>
          </a:r>
          <a:r>
            <a:rPr lang="pl-PL" sz="1400" kern="1200" dirty="0" err="1"/>
            <a:t>day</a:t>
          </a:r>
          <a:r>
            <a:rPr lang="pl-PL" sz="1400" kern="1200" dirty="0"/>
            <a:t> na zamknięte oprogramowanie. Narzędzia jakimi posługuje się organizacja są złożone i programowane w metodycznym i profesjonalnym środowisku, w godzinach roboczych odpowiadających moskiewskiej strefie czasowej. Grupa korzysta też z VPN, płatności przy pomocy </a:t>
          </a:r>
          <a:r>
            <a:rPr lang="pl-PL" sz="1400" kern="1200" dirty="0" err="1"/>
            <a:t>bitcoinów</a:t>
          </a:r>
          <a:r>
            <a:rPr lang="pl-PL" sz="1400" kern="1200" dirty="0"/>
            <a:t>, oraz fałszywych tożsamości, takich jak </a:t>
          </a:r>
          <a:r>
            <a:rPr lang="pl-PL" sz="1400" kern="1200" dirty="0" err="1"/>
            <a:t>Guccifer</a:t>
          </a:r>
          <a:r>
            <a:rPr lang="pl-PL" sz="1400" kern="1200" dirty="0"/>
            <a:t> 2.0 lub </a:t>
          </a:r>
          <a:r>
            <a:rPr lang="pl-PL" sz="1400" kern="1200" dirty="0" err="1"/>
            <a:t>Anonymous</a:t>
          </a:r>
          <a:r>
            <a:rPr lang="pl-PL" sz="1400" kern="1200" dirty="0"/>
            <a:t> Poland w celu ukrycia swojego prawdziwego pochodzenia.</a:t>
          </a:r>
          <a:endParaRPr lang="en-US" sz="1400" kern="1200" dirty="0"/>
        </a:p>
      </dsp:txBody>
      <dsp:txXfrm>
        <a:off x="70414" y="4545022"/>
        <a:ext cx="8538934" cy="130160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697435-6182-4976-B03A-FC501D6599E7}" type="datetimeFigureOut">
              <a:rPr lang="pl-PL" smtClean="0"/>
              <a:t>13.09.2023</a:t>
            </a:fld>
            <a:endParaRPr lang="pl-P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l-P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A4F2C3-3C00-444E-85DC-54D3E1B1B78E}" type="slidenum">
              <a:rPr lang="pl-PL" smtClean="0"/>
              <a:t>‹#›</a:t>
            </a:fld>
            <a:endParaRPr lang="pl-PL"/>
          </a:p>
        </p:txBody>
      </p:sp>
    </p:spTree>
    <p:extLst>
      <p:ext uri="{BB962C8B-B14F-4D97-AF65-F5344CB8AC3E}">
        <p14:creationId xmlns:p14="http://schemas.microsoft.com/office/powerpoint/2010/main" val="829083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l-PL" dirty="0"/>
          </a:p>
        </p:txBody>
      </p:sp>
      <p:sp>
        <p:nvSpPr>
          <p:cNvPr id="4" name="Slide Number Placeholder 3"/>
          <p:cNvSpPr>
            <a:spLocks noGrp="1"/>
          </p:cNvSpPr>
          <p:nvPr>
            <p:ph type="sldNum" sz="quarter" idx="5"/>
          </p:nvPr>
        </p:nvSpPr>
        <p:spPr/>
        <p:txBody>
          <a:bodyPr/>
          <a:lstStyle/>
          <a:p>
            <a:fld id="{CFA4F2C3-3C00-444E-85DC-54D3E1B1B78E}" type="slidenum">
              <a:rPr lang="pl-PL" smtClean="0"/>
              <a:t>10</a:t>
            </a:fld>
            <a:endParaRPr lang="pl-PL"/>
          </a:p>
        </p:txBody>
      </p:sp>
    </p:spTree>
    <p:extLst>
      <p:ext uri="{BB962C8B-B14F-4D97-AF65-F5344CB8AC3E}">
        <p14:creationId xmlns:p14="http://schemas.microsoft.com/office/powerpoint/2010/main" val="567769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A57FD66-F805-4A9D-AB23-AA7802A632BE}" type="datetime1">
              <a:rPr lang="pl-PL" smtClean="0"/>
              <a:t>13.09.2023</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038148EE-21A9-4AB9-9109-8DADC32CE80E}" type="slidenum">
              <a:rPr lang="pl-PL" smtClean="0"/>
              <a:t>‹#›</a:t>
            </a:fld>
            <a:endParaRPr lang="pl-PL"/>
          </a:p>
        </p:txBody>
      </p:sp>
    </p:spTree>
    <p:extLst>
      <p:ext uri="{BB962C8B-B14F-4D97-AF65-F5344CB8AC3E}">
        <p14:creationId xmlns:p14="http://schemas.microsoft.com/office/powerpoint/2010/main" val="1942773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B125A8-F22A-4A48-AEDB-83F9254EBC3E}" type="datetime1">
              <a:rPr lang="pl-PL" smtClean="0"/>
              <a:t>13.09.2023</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038148EE-21A9-4AB9-9109-8DADC32CE80E}" type="slidenum">
              <a:rPr lang="pl-PL" smtClean="0"/>
              <a:t>‹#›</a:t>
            </a:fld>
            <a:endParaRPr lang="pl-PL"/>
          </a:p>
        </p:txBody>
      </p:sp>
    </p:spTree>
    <p:extLst>
      <p:ext uri="{BB962C8B-B14F-4D97-AF65-F5344CB8AC3E}">
        <p14:creationId xmlns:p14="http://schemas.microsoft.com/office/powerpoint/2010/main" val="3059512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3D5EAE-115A-4763-B5F2-B225E81E8E51}" type="datetime1">
              <a:rPr lang="pl-PL" smtClean="0"/>
              <a:t>13.09.2023</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038148EE-21A9-4AB9-9109-8DADC32CE80E}" type="slidenum">
              <a:rPr lang="pl-PL" smtClean="0"/>
              <a:t>‹#›</a:t>
            </a:fld>
            <a:endParaRPr lang="pl-PL"/>
          </a:p>
        </p:txBody>
      </p:sp>
    </p:spTree>
    <p:extLst>
      <p:ext uri="{BB962C8B-B14F-4D97-AF65-F5344CB8AC3E}">
        <p14:creationId xmlns:p14="http://schemas.microsoft.com/office/powerpoint/2010/main" val="2354505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37FA18-923C-4C5B-8A9D-DECC76E9FCF6}" type="datetime1">
              <a:rPr lang="pl-PL" smtClean="0"/>
              <a:t>13.09.2023</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038148EE-21A9-4AB9-9109-8DADC32CE80E}" type="slidenum">
              <a:rPr lang="pl-PL" smtClean="0"/>
              <a:t>‹#›</a:t>
            </a:fld>
            <a:endParaRPr lang="pl-PL"/>
          </a:p>
        </p:txBody>
      </p:sp>
    </p:spTree>
    <p:extLst>
      <p:ext uri="{BB962C8B-B14F-4D97-AF65-F5344CB8AC3E}">
        <p14:creationId xmlns:p14="http://schemas.microsoft.com/office/powerpoint/2010/main" val="13382251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A1CBCDF-D60F-4EFF-B91D-8E6B486A70B4}" type="datetime1">
              <a:rPr lang="pl-PL" smtClean="0"/>
              <a:t>13.09.2023</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038148EE-21A9-4AB9-9109-8DADC32CE80E}" type="slidenum">
              <a:rPr lang="pl-PL" smtClean="0"/>
              <a:t>‹#›</a:t>
            </a:fld>
            <a:endParaRPr lang="pl-PL"/>
          </a:p>
        </p:txBody>
      </p:sp>
    </p:spTree>
    <p:extLst>
      <p:ext uri="{BB962C8B-B14F-4D97-AF65-F5344CB8AC3E}">
        <p14:creationId xmlns:p14="http://schemas.microsoft.com/office/powerpoint/2010/main" val="1425479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13CC42B-90F2-4311-9A62-E6571F5A85AF}" type="datetime1">
              <a:rPr lang="pl-PL" smtClean="0"/>
              <a:t>13.09.2023</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038148EE-21A9-4AB9-9109-8DADC32CE80E}" type="slidenum">
              <a:rPr lang="pl-PL" smtClean="0"/>
              <a:t>‹#›</a:t>
            </a:fld>
            <a:endParaRPr lang="pl-PL"/>
          </a:p>
        </p:txBody>
      </p:sp>
    </p:spTree>
    <p:extLst>
      <p:ext uri="{BB962C8B-B14F-4D97-AF65-F5344CB8AC3E}">
        <p14:creationId xmlns:p14="http://schemas.microsoft.com/office/powerpoint/2010/main" val="41113195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B3F4C4A-D49E-4E34-A322-D42BA544B82D}" type="datetime1">
              <a:rPr lang="pl-PL" smtClean="0"/>
              <a:t>13.09.2023</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038148EE-21A9-4AB9-9109-8DADC32CE80E}" type="slidenum">
              <a:rPr lang="pl-PL" smtClean="0"/>
              <a:t>‹#›</a:t>
            </a:fld>
            <a:endParaRPr lang="pl-PL"/>
          </a:p>
        </p:txBody>
      </p:sp>
    </p:spTree>
    <p:extLst>
      <p:ext uri="{BB962C8B-B14F-4D97-AF65-F5344CB8AC3E}">
        <p14:creationId xmlns:p14="http://schemas.microsoft.com/office/powerpoint/2010/main" val="31544970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8B9F113-00D7-4147-8845-63441FAF814E}" type="datetime1">
              <a:rPr lang="pl-PL" smtClean="0"/>
              <a:t>13.09.2023</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038148EE-21A9-4AB9-9109-8DADC32CE80E}" type="slidenum">
              <a:rPr lang="pl-PL" smtClean="0"/>
              <a:t>‹#›</a:t>
            </a:fld>
            <a:endParaRPr lang="pl-PL"/>
          </a:p>
        </p:txBody>
      </p:sp>
    </p:spTree>
    <p:extLst>
      <p:ext uri="{BB962C8B-B14F-4D97-AF65-F5344CB8AC3E}">
        <p14:creationId xmlns:p14="http://schemas.microsoft.com/office/powerpoint/2010/main" val="500231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C8E575-68AE-46E9-A629-84303ECDA0A2}" type="datetime1">
              <a:rPr lang="pl-PL" smtClean="0"/>
              <a:t>13.09.2023</a:t>
            </a:fld>
            <a:endParaRPr lang="pl-PL"/>
          </a:p>
        </p:txBody>
      </p:sp>
      <p:sp>
        <p:nvSpPr>
          <p:cNvPr id="3" name="Footer Placeholder 2"/>
          <p:cNvSpPr>
            <a:spLocks noGrp="1"/>
          </p:cNvSpPr>
          <p:nvPr>
            <p:ph type="ftr" sz="quarter" idx="11"/>
          </p:nvPr>
        </p:nvSpPr>
        <p:spPr/>
        <p:txBody>
          <a:bodyPr/>
          <a:lstStyle/>
          <a:p>
            <a:endParaRPr lang="pl-PL"/>
          </a:p>
        </p:txBody>
      </p:sp>
      <p:sp>
        <p:nvSpPr>
          <p:cNvPr id="4" name="Slide Number Placeholder 3"/>
          <p:cNvSpPr>
            <a:spLocks noGrp="1"/>
          </p:cNvSpPr>
          <p:nvPr>
            <p:ph type="sldNum" sz="quarter" idx="12"/>
          </p:nvPr>
        </p:nvSpPr>
        <p:spPr/>
        <p:txBody>
          <a:bodyPr/>
          <a:lstStyle/>
          <a:p>
            <a:fld id="{038148EE-21A9-4AB9-9109-8DADC32CE80E}" type="slidenum">
              <a:rPr lang="pl-PL" smtClean="0"/>
              <a:t>‹#›</a:t>
            </a:fld>
            <a:endParaRPr lang="pl-PL"/>
          </a:p>
        </p:txBody>
      </p:sp>
    </p:spTree>
    <p:extLst>
      <p:ext uri="{BB962C8B-B14F-4D97-AF65-F5344CB8AC3E}">
        <p14:creationId xmlns:p14="http://schemas.microsoft.com/office/powerpoint/2010/main" val="738410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5F2586D-F057-436A-A6A5-C0E61295109B}" type="datetime1">
              <a:rPr lang="pl-PL" smtClean="0"/>
              <a:t>13.09.2023</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038148EE-21A9-4AB9-9109-8DADC32CE80E}" type="slidenum">
              <a:rPr lang="pl-PL" smtClean="0"/>
              <a:t>‹#›</a:t>
            </a:fld>
            <a:endParaRPr lang="pl-PL"/>
          </a:p>
        </p:txBody>
      </p:sp>
    </p:spTree>
    <p:extLst>
      <p:ext uri="{BB962C8B-B14F-4D97-AF65-F5344CB8AC3E}">
        <p14:creationId xmlns:p14="http://schemas.microsoft.com/office/powerpoint/2010/main" val="328834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58A9BF2-40B9-4579-B909-C442F481C330}" type="datetime1">
              <a:rPr lang="pl-PL" smtClean="0"/>
              <a:t>13.09.2023</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038148EE-21A9-4AB9-9109-8DADC32CE80E}" type="slidenum">
              <a:rPr lang="pl-PL" smtClean="0"/>
              <a:t>‹#›</a:t>
            </a:fld>
            <a:endParaRPr lang="pl-PL"/>
          </a:p>
        </p:txBody>
      </p:sp>
    </p:spTree>
    <p:extLst>
      <p:ext uri="{BB962C8B-B14F-4D97-AF65-F5344CB8AC3E}">
        <p14:creationId xmlns:p14="http://schemas.microsoft.com/office/powerpoint/2010/main" val="18342384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53B275-804E-4A87-9A82-F36319D597E8}" type="datetime1">
              <a:rPr lang="pl-PL" smtClean="0"/>
              <a:t>13.09.2023</a:t>
            </a:fld>
            <a:endParaRPr lang="pl-PL"/>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8148EE-21A9-4AB9-9109-8DADC32CE80E}" type="slidenum">
              <a:rPr lang="pl-PL" smtClean="0"/>
              <a:t>‹#›</a:t>
            </a:fld>
            <a:endParaRPr lang="pl-PL"/>
          </a:p>
        </p:txBody>
      </p:sp>
    </p:spTree>
    <p:extLst>
      <p:ext uri="{BB962C8B-B14F-4D97-AF65-F5344CB8AC3E}">
        <p14:creationId xmlns:p14="http://schemas.microsoft.com/office/powerpoint/2010/main" val="3880334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0.png"/><Relationship Id="rId7" Type="http://schemas.openxmlformats.org/officeDocument/2006/relationships/diagramColors" Target="../diagrams/colors3.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17.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descr="Zielona blokada systemu elektronicznego 3D">
            <a:extLst>
              <a:ext uri="{FF2B5EF4-FFF2-40B4-BE49-F238E27FC236}">
                <a16:creationId xmlns:a16="http://schemas.microsoft.com/office/drawing/2014/main" id="{A3C3352B-95B4-C59B-2C55-B36B106C3BD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3048" y="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A30E11-4445-5989-EB31-A9B47FFB1CE8}"/>
              </a:ext>
            </a:extLst>
          </p:cNvPr>
          <p:cNvSpPr>
            <a:spLocks noGrp="1"/>
          </p:cNvSpPr>
          <p:nvPr>
            <p:ph type="ctrTitle"/>
          </p:nvPr>
        </p:nvSpPr>
        <p:spPr>
          <a:xfrm>
            <a:off x="1097280" y="719350"/>
            <a:ext cx="10058400" cy="2333339"/>
          </a:xfrm>
          <a:effectLst>
            <a:outerShdw blurRad="50800" dist="38100" dir="2700000" algn="tl" rotWithShape="0">
              <a:prstClr val="black">
                <a:alpha val="40000"/>
              </a:prstClr>
            </a:outerShdw>
          </a:effectLst>
        </p:spPr>
        <p:txBody>
          <a:bodyPr>
            <a:normAutofit/>
          </a:bodyPr>
          <a:lstStyle/>
          <a:p>
            <a:r>
              <a:rPr lang="pl-PL" sz="4800" b="1" dirty="0" err="1">
                <a:solidFill>
                  <a:srgbClr val="FFFFFF"/>
                </a:solidFill>
              </a:rPr>
              <a:t>Cyberbezpieczeństwo</a:t>
            </a:r>
            <a:r>
              <a:rPr lang="pl-PL" sz="4800" b="1" dirty="0">
                <a:solidFill>
                  <a:srgbClr val="FFFFFF"/>
                </a:solidFill>
              </a:rPr>
              <a:t>, a bezpieczeństwo państwa</a:t>
            </a:r>
          </a:p>
        </p:txBody>
      </p:sp>
      <p:sp>
        <p:nvSpPr>
          <p:cNvPr id="3" name="Subtitle 2">
            <a:extLst>
              <a:ext uri="{FF2B5EF4-FFF2-40B4-BE49-F238E27FC236}">
                <a16:creationId xmlns:a16="http://schemas.microsoft.com/office/drawing/2014/main" id="{061C12BD-8534-2B10-3A1C-9DAB8E75AAB4}"/>
              </a:ext>
            </a:extLst>
          </p:cNvPr>
          <p:cNvSpPr>
            <a:spLocks noGrp="1"/>
          </p:cNvSpPr>
          <p:nvPr>
            <p:ph type="subTitle" idx="1"/>
          </p:nvPr>
        </p:nvSpPr>
        <p:spPr>
          <a:xfrm>
            <a:off x="1100051" y="4072043"/>
            <a:ext cx="10058400" cy="2035887"/>
          </a:xfrm>
          <a:effectLst>
            <a:outerShdw blurRad="50800" dist="38100" dir="2700000" algn="tl" rotWithShape="0">
              <a:prstClr val="black">
                <a:alpha val="40000"/>
              </a:prstClr>
            </a:outerShdw>
          </a:effectLst>
        </p:spPr>
        <p:txBody>
          <a:bodyPr>
            <a:normAutofit fontScale="62500" lnSpcReduction="20000"/>
          </a:bodyPr>
          <a:lstStyle/>
          <a:p>
            <a:r>
              <a:rPr lang="pl-PL" sz="7000" b="1" dirty="0">
                <a:solidFill>
                  <a:srgbClr val="FFFFFF"/>
                </a:solidFill>
              </a:rPr>
              <a:t>Arkadiusz Ostrowski</a:t>
            </a:r>
          </a:p>
          <a:p>
            <a:r>
              <a:rPr lang="pl-PL" sz="7000" b="1" dirty="0">
                <a:solidFill>
                  <a:srgbClr val="FFFFFF"/>
                </a:solidFill>
              </a:rPr>
              <a:t>Marek Wożniak</a:t>
            </a:r>
          </a:p>
          <a:p>
            <a:r>
              <a:rPr lang="pl-PL" sz="3800" dirty="0">
                <a:solidFill>
                  <a:srgbClr val="FFFFFF"/>
                </a:solidFill>
              </a:rPr>
              <a:t>PTI o/Szczecin</a:t>
            </a:r>
          </a:p>
          <a:p>
            <a:endParaRPr lang="pl-PL" sz="800" dirty="0">
              <a:solidFill>
                <a:srgbClr val="FFFFFF"/>
              </a:solidFill>
            </a:endParaRPr>
          </a:p>
          <a:p>
            <a:r>
              <a:rPr lang="pl-PL" sz="2100" dirty="0">
                <a:solidFill>
                  <a:srgbClr val="FFFFFF"/>
                </a:solidFill>
              </a:rPr>
              <a:t>Koszalin 2023</a:t>
            </a:r>
          </a:p>
        </p:txBody>
      </p:sp>
      <p:sp>
        <p:nvSpPr>
          <p:cNvPr id="4" name="Slide Number Placeholder 3">
            <a:extLst>
              <a:ext uri="{FF2B5EF4-FFF2-40B4-BE49-F238E27FC236}">
                <a16:creationId xmlns:a16="http://schemas.microsoft.com/office/drawing/2014/main" id="{FBD07E5F-FC42-2CD7-D619-D3E2BD7A5D25}"/>
              </a:ext>
            </a:extLst>
          </p:cNvPr>
          <p:cNvSpPr>
            <a:spLocks noGrp="1"/>
          </p:cNvSpPr>
          <p:nvPr>
            <p:ph type="sldNum" sz="quarter" idx="12"/>
          </p:nvPr>
        </p:nvSpPr>
        <p:spPr/>
        <p:txBody>
          <a:bodyPr/>
          <a:lstStyle/>
          <a:p>
            <a:fld id="{038148EE-21A9-4AB9-9109-8DADC32CE80E}" type="slidenum">
              <a:rPr lang="pl-PL" smtClean="0"/>
              <a:t>1</a:t>
            </a:fld>
            <a:endParaRPr lang="pl-PL"/>
          </a:p>
        </p:txBody>
      </p:sp>
    </p:spTree>
    <p:extLst>
      <p:ext uri="{BB962C8B-B14F-4D97-AF65-F5344CB8AC3E}">
        <p14:creationId xmlns:p14="http://schemas.microsoft.com/office/powerpoint/2010/main" val="136333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1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6" name="Rectangle 260">
            <a:extLst>
              <a:ext uri="{FF2B5EF4-FFF2-40B4-BE49-F238E27FC236}">
                <a16:creationId xmlns:a16="http://schemas.microsoft.com/office/drawing/2014/main" id="{F20F2D78-389E-493E-8825-332BBB6CA6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7" name="Group 262">
            <a:extLst>
              <a:ext uri="{FF2B5EF4-FFF2-40B4-BE49-F238E27FC236}">
                <a16:creationId xmlns:a16="http://schemas.microsoft.com/office/drawing/2014/main" id="{067F19C3-C09C-4B70-8306-E0ACF405B7C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288" name="Rectangle 263">
              <a:extLst>
                <a:ext uri="{FF2B5EF4-FFF2-40B4-BE49-F238E27FC236}">
                  <a16:creationId xmlns:a16="http://schemas.microsoft.com/office/drawing/2014/main" id="{01DC4A20-F1FA-4CA9-BCEC-949F9F4A7D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Rectangle 264">
              <a:extLst>
                <a:ext uri="{FF2B5EF4-FFF2-40B4-BE49-F238E27FC236}">
                  <a16:creationId xmlns:a16="http://schemas.microsoft.com/office/drawing/2014/main" id="{FA7C81C7-8023-46F2-BA0F-B2E785DBEF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780432AB-8572-A0C2-0C34-AAB95FBEEB53}"/>
              </a:ext>
            </a:extLst>
          </p:cNvPr>
          <p:cNvSpPr>
            <a:spLocks noGrp="1"/>
          </p:cNvSpPr>
          <p:nvPr>
            <p:ph type="title"/>
          </p:nvPr>
        </p:nvSpPr>
        <p:spPr>
          <a:xfrm>
            <a:off x="1092200" y="1018800"/>
            <a:ext cx="2951163" cy="824400"/>
          </a:xfrm>
        </p:spPr>
        <p:txBody>
          <a:bodyPr anchor="t">
            <a:normAutofit/>
          </a:bodyPr>
          <a:lstStyle/>
          <a:p>
            <a:r>
              <a:rPr lang="pl-PL" sz="2000" b="1"/>
              <a:t>Przykłady ataków hakerskich na świecie cd ..</a:t>
            </a:r>
            <a:endParaRPr lang="pl-PL" sz="2000"/>
          </a:p>
        </p:txBody>
      </p:sp>
      <p:pic>
        <p:nvPicPr>
          <p:cNvPr id="7" name="Picture 6">
            <a:extLst>
              <a:ext uri="{FF2B5EF4-FFF2-40B4-BE49-F238E27FC236}">
                <a16:creationId xmlns:a16="http://schemas.microsoft.com/office/drawing/2014/main" id="{89B3CEE5-2FD2-86CF-3C9C-E3A3807F8EBA}"/>
              </a:ext>
            </a:extLst>
          </p:cNvPr>
          <p:cNvPicPr>
            <a:picLocks noChangeAspect="1"/>
          </p:cNvPicPr>
          <p:nvPr/>
        </p:nvPicPr>
        <p:blipFill rotWithShape="1">
          <a:blip r:embed="rId3"/>
          <a:srcRect l="14522" r="8746" b="1"/>
          <a:stretch/>
        </p:blipFill>
        <p:spPr>
          <a:xfrm>
            <a:off x="1081997" y="2817811"/>
            <a:ext cx="2951164" cy="2951164"/>
          </a:xfrm>
          <a:prstGeom prst="rect">
            <a:avLst/>
          </a:prstGeom>
          <a:effectLst>
            <a:outerShdw blurRad="508000" dist="101600" dir="5400000" algn="tl" rotWithShape="0">
              <a:prstClr val="black">
                <a:alpha val="10000"/>
              </a:prstClr>
            </a:outerShdw>
          </a:effectLst>
        </p:spPr>
      </p:pic>
      <p:graphicFrame>
        <p:nvGraphicFramePr>
          <p:cNvPr id="267" name="Content Placeholder 2">
            <a:extLst>
              <a:ext uri="{FF2B5EF4-FFF2-40B4-BE49-F238E27FC236}">
                <a16:creationId xmlns:a16="http://schemas.microsoft.com/office/drawing/2014/main" id="{719506EA-ECC9-A6B6-BE48-86547BC2B704}"/>
              </a:ext>
            </a:extLst>
          </p:cNvPr>
          <p:cNvGraphicFramePr>
            <a:graphicFrameLocks noGrp="1"/>
          </p:cNvGraphicFramePr>
          <p:nvPr>
            <p:ph idx="1"/>
            <p:extLst>
              <p:ext uri="{D42A27DB-BD31-4B8C-83A1-F6EECF244321}">
                <p14:modId xmlns:p14="http://schemas.microsoft.com/office/powerpoint/2010/main" val="849831756"/>
              </p:ext>
            </p:extLst>
          </p:nvPr>
        </p:nvGraphicFramePr>
        <p:xfrm>
          <a:off x="4304715" y="436098"/>
          <a:ext cx="7327806" cy="609131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Slide Number Placeholder 5">
            <a:extLst>
              <a:ext uri="{FF2B5EF4-FFF2-40B4-BE49-F238E27FC236}">
                <a16:creationId xmlns:a16="http://schemas.microsoft.com/office/drawing/2014/main" id="{22F13ED3-EA3E-9CE0-02F3-39585D9DE39F}"/>
              </a:ext>
            </a:extLst>
          </p:cNvPr>
          <p:cNvSpPr txBox="1">
            <a:spLocks/>
          </p:cNvSpPr>
          <p:nvPr/>
        </p:nvSpPr>
        <p:spPr>
          <a:xfrm>
            <a:off x="8610600" y="6356350"/>
            <a:ext cx="2743200" cy="365125"/>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038148EE-21A9-4AB9-9109-8DADC32CE80E}" type="slidenum">
              <a:rPr lang="pl-PL" sz="1000" smtClean="0"/>
              <a:pPr>
                <a:spcAft>
                  <a:spcPts val="600"/>
                </a:spcAft>
              </a:pPr>
              <a:t>10</a:t>
            </a:fld>
            <a:endParaRPr lang="pl-PL" sz="1000" dirty="0"/>
          </a:p>
        </p:txBody>
      </p:sp>
    </p:spTree>
    <p:extLst>
      <p:ext uri="{BB962C8B-B14F-4D97-AF65-F5344CB8AC3E}">
        <p14:creationId xmlns:p14="http://schemas.microsoft.com/office/powerpoint/2010/main" val="24829265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637B2035-1FCB-439A-B421-095E136C7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76D6CDF-C512-4739-B158-55EE955E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3"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817EA3-FFE5-A3E0-2810-F52B4C839A2C}"/>
              </a:ext>
            </a:extLst>
          </p:cNvPr>
          <p:cNvSpPr>
            <a:spLocks noGrp="1"/>
          </p:cNvSpPr>
          <p:nvPr>
            <p:ph type="title"/>
          </p:nvPr>
        </p:nvSpPr>
        <p:spPr>
          <a:xfrm>
            <a:off x="1137033" y="670559"/>
            <a:ext cx="4683321" cy="2148841"/>
          </a:xfrm>
        </p:spPr>
        <p:txBody>
          <a:bodyPr anchor="t">
            <a:normAutofit/>
          </a:bodyPr>
          <a:lstStyle/>
          <a:p>
            <a:r>
              <a:rPr lang="pl-PL" b="1" dirty="0"/>
              <a:t>Przykłady ataków </a:t>
            </a:r>
            <a:r>
              <a:rPr lang="pl-PL" b="1" dirty="0" err="1"/>
              <a:t>hakerskich</a:t>
            </a:r>
            <a:r>
              <a:rPr lang="pl-PL" b="1" dirty="0"/>
              <a:t> na świecie cd ..</a:t>
            </a:r>
            <a:endParaRPr lang="pl-PL" dirty="0"/>
          </a:p>
        </p:txBody>
      </p:sp>
      <p:pic>
        <p:nvPicPr>
          <p:cNvPr id="5" name="Picture 4">
            <a:extLst>
              <a:ext uri="{FF2B5EF4-FFF2-40B4-BE49-F238E27FC236}">
                <a16:creationId xmlns:a16="http://schemas.microsoft.com/office/drawing/2014/main" id="{B487A6FE-270B-5E1F-D0B2-D9752CFB5FA6}"/>
              </a:ext>
            </a:extLst>
          </p:cNvPr>
          <p:cNvPicPr>
            <a:picLocks noChangeAspect="1"/>
          </p:cNvPicPr>
          <p:nvPr/>
        </p:nvPicPr>
        <p:blipFill rotWithShape="1">
          <a:blip r:embed="rId2"/>
          <a:srcRect t="17187" r="1" b="6130"/>
          <a:stretch/>
        </p:blipFill>
        <p:spPr>
          <a:xfrm>
            <a:off x="1" y="3105151"/>
            <a:ext cx="6448424" cy="3752849"/>
          </a:xfrm>
          <a:custGeom>
            <a:avLst/>
            <a:gdLst/>
            <a:ahLst/>
            <a:cxnLst/>
            <a:rect l="l" t="t" r="r" b="b"/>
            <a:pathLst>
              <a:path w="6448424" h="3752849">
                <a:moveTo>
                  <a:pt x="0" y="0"/>
                </a:moveTo>
                <a:lnTo>
                  <a:pt x="137978" y="22215"/>
                </a:lnTo>
                <a:cubicBezTo>
                  <a:pt x="196046" y="32277"/>
                  <a:pt x="252469" y="42437"/>
                  <a:pt x="295660" y="49771"/>
                </a:cubicBezTo>
                <a:cubicBezTo>
                  <a:pt x="364885" y="66610"/>
                  <a:pt x="403214" y="32071"/>
                  <a:pt x="456941" y="65635"/>
                </a:cubicBezTo>
                <a:cubicBezTo>
                  <a:pt x="529612" y="69090"/>
                  <a:pt x="662508" y="71245"/>
                  <a:pt x="731691" y="70501"/>
                </a:cubicBezTo>
                <a:cubicBezTo>
                  <a:pt x="768741" y="62400"/>
                  <a:pt x="808263" y="64633"/>
                  <a:pt x="841820" y="61171"/>
                </a:cubicBezTo>
                <a:cubicBezTo>
                  <a:pt x="958973" y="43639"/>
                  <a:pt x="1009730" y="45863"/>
                  <a:pt x="1068219" y="39136"/>
                </a:cubicBezTo>
                <a:cubicBezTo>
                  <a:pt x="1104329" y="33447"/>
                  <a:pt x="1156536" y="44203"/>
                  <a:pt x="1174190" y="38808"/>
                </a:cubicBezTo>
                <a:cubicBezTo>
                  <a:pt x="1188943" y="36385"/>
                  <a:pt x="1213832" y="14880"/>
                  <a:pt x="1225923" y="34507"/>
                </a:cubicBezTo>
                <a:cubicBezTo>
                  <a:pt x="1305283" y="8501"/>
                  <a:pt x="1319617" y="30839"/>
                  <a:pt x="1385617" y="18003"/>
                </a:cubicBezTo>
                <a:cubicBezTo>
                  <a:pt x="1461876" y="-26747"/>
                  <a:pt x="1519510" y="56342"/>
                  <a:pt x="1563967" y="4638"/>
                </a:cubicBezTo>
                <a:lnTo>
                  <a:pt x="1676634" y="10582"/>
                </a:lnTo>
                <a:lnTo>
                  <a:pt x="1769429" y="20265"/>
                </a:lnTo>
                <a:cubicBezTo>
                  <a:pt x="1790625" y="23534"/>
                  <a:pt x="1880369" y="18448"/>
                  <a:pt x="1900584" y="27732"/>
                </a:cubicBezTo>
                <a:cubicBezTo>
                  <a:pt x="2072430" y="22762"/>
                  <a:pt x="2014935" y="5831"/>
                  <a:pt x="2127041" y="22101"/>
                </a:cubicBezTo>
                <a:cubicBezTo>
                  <a:pt x="2168847" y="65820"/>
                  <a:pt x="2153052" y="28773"/>
                  <a:pt x="2211644" y="44507"/>
                </a:cubicBezTo>
                <a:cubicBezTo>
                  <a:pt x="2211201" y="9921"/>
                  <a:pt x="2277596" y="73686"/>
                  <a:pt x="2299605" y="38004"/>
                </a:cubicBezTo>
                <a:cubicBezTo>
                  <a:pt x="2309570" y="41997"/>
                  <a:pt x="2318531" y="46991"/>
                  <a:pt x="2327359" y="52270"/>
                </a:cubicBezTo>
                <a:lnTo>
                  <a:pt x="2331995" y="55017"/>
                </a:lnTo>
                <a:lnTo>
                  <a:pt x="2353777" y="59755"/>
                </a:lnTo>
                <a:lnTo>
                  <a:pt x="2355893" y="68914"/>
                </a:lnTo>
                <a:lnTo>
                  <a:pt x="2385794" y="81650"/>
                </a:lnTo>
                <a:cubicBezTo>
                  <a:pt x="2397613" y="85211"/>
                  <a:pt x="2411061" y="87627"/>
                  <a:pt x="2427010" y="88184"/>
                </a:cubicBezTo>
                <a:cubicBezTo>
                  <a:pt x="2486314" y="76422"/>
                  <a:pt x="2553170" y="126870"/>
                  <a:pt x="2627153" y="110451"/>
                </a:cubicBezTo>
                <a:cubicBezTo>
                  <a:pt x="2653722" y="107383"/>
                  <a:pt x="2732043" y="116068"/>
                  <a:pt x="2744462" y="128780"/>
                </a:cubicBezTo>
                <a:cubicBezTo>
                  <a:pt x="2760299" y="132873"/>
                  <a:pt x="2780248" y="130843"/>
                  <a:pt x="2785202" y="143610"/>
                </a:cubicBezTo>
                <a:cubicBezTo>
                  <a:pt x="2794558" y="159316"/>
                  <a:pt x="2856498" y="142821"/>
                  <a:pt x="2844667" y="159029"/>
                </a:cubicBezTo>
                <a:cubicBezTo>
                  <a:pt x="2888530" y="147871"/>
                  <a:pt x="2914187" y="181391"/>
                  <a:pt x="2946649" y="192330"/>
                </a:cubicBezTo>
                <a:cubicBezTo>
                  <a:pt x="2981872" y="180417"/>
                  <a:pt x="3015239" y="215115"/>
                  <a:pt x="3088812" y="226485"/>
                </a:cubicBezTo>
                <a:cubicBezTo>
                  <a:pt x="3127734" y="212524"/>
                  <a:pt x="3138301" y="234381"/>
                  <a:pt x="3208669" y="217774"/>
                </a:cubicBezTo>
                <a:cubicBezTo>
                  <a:pt x="3242208" y="219284"/>
                  <a:pt x="3229623" y="233297"/>
                  <a:pt x="3290045" y="235553"/>
                </a:cubicBezTo>
                <a:cubicBezTo>
                  <a:pt x="3399655" y="215239"/>
                  <a:pt x="3444518" y="245862"/>
                  <a:pt x="3529335" y="249571"/>
                </a:cubicBezTo>
                <a:cubicBezTo>
                  <a:pt x="3623697" y="257405"/>
                  <a:pt x="3587652" y="268832"/>
                  <a:pt x="3716766" y="252690"/>
                </a:cubicBezTo>
                <a:cubicBezTo>
                  <a:pt x="3723469" y="267318"/>
                  <a:pt x="3737863" y="269842"/>
                  <a:pt x="3765333" y="266823"/>
                </a:cubicBezTo>
                <a:cubicBezTo>
                  <a:pt x="3810754" y="271601"/>
                  <a:pt x="3792745" y="303866"/>
                  <a:pt x="3846897" y="290090"/>
                </a:cubicBezTo>
                <a:cubicBezTo>
                  <a:pt x="3830941" y="306608"/>
                  <a:pt x="3929114" y="308026"/>
                  <a:pt x="3900217" y="323590"/>
                </a:cubicBezTo>
                <a:cubicBezTo>
                  <a:pt x="3922367" y="343425"/>
                  <a:pt x="3948574" y="318948"/>
                  <a:pt x="3971444" y="336662"/>
                </a:cubicBezTo>
                <a:cubicBezTo>
                  <a:pt x="4002781" y="344193"/>
                  <a:pt x="3960997" y="315419"/>
                  <a:pt x="3997868" y="318867"/>
                </a:cubicBezTo>
                <a:cubicBezTo>
                  <a:pt x="4041159" y="326219"/>
                  <a:pt x="4055435" y="293981"/>
                  <a:pt x="4070852" y="339615"/>
                </a:cubicBezTo>
                <a:cubicBezTo>
                  <a:pt x="4121286" y="335828"/>
                  <a:pt x="4121920" y="355506"/>
                  <a:pt x="4180483" y="373369"/>
                </a:cubicBezTo>
                <a:cubicBezTo>
                  <a:pt x="4211379" y="366707"/>
                  <a:pt x="4230171" y="374664"/>
                  <a:pt x="4246264" y="387458"/>
                </a:cubicBezTo>
                <a:cubicBezTo>
                  <a:pt x="4308508" y="393310"/>
                  <a:pt x="4357326" y="416142"/>
                  <a:pt x="4423169" y="431783"/>
                </a:cubicBezTo>
                <a:lnTo>
                  <a:pt x="4446752" y="435383"/>
                </a:lnTo>
                <a:lnTo>
                  <a:pt x="4446954" y="435566"/>
                </a:lnTo>
                <a:cubicBezTo>
                  <a:pt x="4508528" y="480137"/>
                  <a:pt x="4617740" y="529869"/>
                  <a:pt x="4662523" y="553169"/>
                </a:cubicBezTo>
                <a:cubicBezTo>
                  <a:pt x="4720320" y="547046"/>
                  <a:pt x="4678644" y="560102"/>
                  <a:pt x="4715641" y="575354"/>
                </a:cubicBezTo>
                <a:cubicBezTo>
                  <a:pt x="4682056" y="593278"/>
                  <a:pt x="4768370" y="586520"/>
                  <a:pt x="4742071" y="614016"/>
                </a:cubicBezTo>
                <a:cubicBezTo>
                  <a:pt x="4749637" y="615922"/>
                  <a:pt x="4757797" y="616899"/>
                  <a:pt x="4766183" y="617675"/>
                </a:cubicBezTo>
                <a:lnTo>
                  <a:pt x="4770562" y="618094"/>
                </a:lnTo>
                <a:lnTo>
                  <a:pt x="4783240" y="624350"/>
                </a:lnTo>
                <a:lnTo>
                  <a:pt x="4792882" y="620401"/>
                </a:lnTo>
                <a:lnTo>
                  <a:pt x="4816310" y="625721"/>
                </a:lnTo>
                <a:cubicBezTo>
                  <a:pt x="4824144" y="628595"/>
                  <a:pt x="4831482" y="632720"/>
                  <a:pt x="4837953" y="638824"/>
                </a:cubicBezTo>
                <a:cubicBezTo>
                  <a:pt x="4848645" y="668753"/>
                  <a:pt x="4922266" y="669148"/>
                  <a:pt x="4933914" y="707398"/>
                </a:cubicBezTo>
                <a:cubicBezTo>
                  <a:pt x="4940833" y="719653"/>
                  <a:pt x="4978358" y="746502"/>
                  <a:pt x="4995259" y="744825"/>
                </a:cubicBezTo>
                <a:cubicBezTo>
                  <a:pt x="5005107" y="749034"/>
                  <a:pt x="5010567" y="758092"/>
                  <a:pt x="5024744" y="753396"/>
                </a:cubicBezTo>
                <a:cubicBezTo>
                  <a:pt x="5047511" y="761361"/>
                  <a:pt x="5109162" y="783016"/>
                  <a:pt x="5131877" y="792613"/>
                </a:cubicBezTo>
                <a:cubicBezTo>
                  <a:pt x="5132671" y="802792"/>
                  <a:pt x="5144554" y="806683"/>
                  <a:pt x="5161031" y="810975"/>
                </a:cubicBezTo>
                <a:lnTo>
                  <a:pt x="5176815" y="815342"/>
                </a:lnTo>
                <a:lnTo>
                  <a:pt x="5180064" y="831233"/>
                </a:lnTo>
                <a:cubicBezTo>
                  <a:pt x="5202966" y="819270"/>
                  <a:pt x="5188976" y="863361"/>
                  <a:pt x="5215059" y="865080"/>
                </a:cubicBezTo>
                <a:cubicBezTo>
                  <a:pt x="5235765" y="864786"/>
                  <a:pt x="5236347" y="878098"/>
                  <a:pt x="5245643" y="887119"/>
                </a:cubicBezTo>
                <a:cubicBezTo>
                  <a:pt x="5267660" y="891609"/>
                  <a:pt x="5295742" y="939348"/>
                  <a:pt x="5295952" y="957174"/>
                </a:cubicBezTo>
                <a:cubicBezTo>
                  <a:pt x="5284322" y="1008946"/>
                  <a:pt x="5374979" y="1038019"/>
                  <a:pt x="5367826" y="1079140"/>
                </a:cubicBezTo>
                <a:cubicBezTo>
                  <a:pt x="5371668" y="1089190"/>
                  <a:pt x="5377921" y="1097135"/>
                  <a:pt x="5385646" y="1103730"/>
                </a:cubicBezTo>
                <a:lnTo>
                  <a:pt x="5410965" y="1119397"/>
                </a:lnTo>
                <a:lnTo>
                  <a:pt x="5436960" y="1130910"/>
                </a:lnTo>
                <a:lnTo>
                  <a:pt x="5442083" y="1133134"/>
                </a:lnTo>
                <a:cubicBezTo>
                  <a:pt x="5451910" y="1137346"/>
                  <a:pt x="5457170" y="1169188"/>
                  <a:pt x="5465219" y="1174479"/>
                </a:cubicBezTo>
                <a:cubicBezTo>
                  <a:pt x="5488744" y="1195184"/>
                  <a:pt x="5467141" y="1223401"/>
                  <a:pt x="5488171" y="1238604"/>
                </a:cubicBezTo>
                <a:cubicBezTo>
                  <a:pt x="5523491" y="1271811"/>
                  <a:pt x="5486623" y="1305961"/>
                  <a:pt x="5562172" y="1320840"/>
                </a:cubicBezTo>
                <a:cubicBezTo>
                  <a:pt x="5601634" y="1385316"/>
                  <a:pt x="5636528" y="1453139"/>
                  <a:pt x="5686905" y="1512529"/>
                </a:cubicBezTo>
                <a:cubicBezTo>
                  <a:pt x="5729049" y="1575678"/>
                  <a:pt x="5699691" y="1553768"/>
                  <a:pt x="5748726" y="1623716"/>
                </a:cubicBezTo>
                <a:cubicBezTo>
                  <a:pt x="5783098" y="1689734"/>
                  <a:pt x="5789710" y="1639740"/>
                  <a:pt x="5842593" y="1726595"/>
                </a:cubicBezTo>
                <a:cubicBezTo>
                  <a:pt x="5837824" y="1733043"/>
                  <a:pt x="5862023" y="1845188"/>
                  <a:pt x="5861042" y="1851837"/>
                </a:cubicBezTo>
                <a:cubicBezTo>
                  <a:pt x="5874156" y="1887981"/>
                  <a:pt x="5901790" y="1919218"/>
                  <a:pt x="5921290" y="1943460"/>
                </a:cubicBezTo>
                <a:lnTo>
                  <a:pt x="5978046" y="1997284"/>
                </a:lnTo>
                <a:lnTo>
                  <a:pt x="5992479" y="2056720"/>
                </a:lnTo>
                <a:cubicBezTo>
                  <a:pt x="6011078" y="2079033"/>
                  <a:pt x="6072687" y="2117397"/>
                  <a:pt x="6089639" y="2131171"/>
                </a:cubicBezTo>
                <a:lnTo>
                  <a:pt x="6094199" y="2139379"/>
                </a:lnTo>
                <a:lnTo>
                  <a:pt x="6094822" y="2139386"/>
                </a:lnTo>
                <a:cubicBezTo>
                  <a:pt x="6096947" y="2140841"/>
                  <a:pt x="6098876" y="2143416"/>
                  <a:pt x="6100692" y="2147736"/>
                </a:cubicBezTo>
                <a:lnTo>
                  <a:pt x="6102516" y="2154343"/>
                </a:lnTo>
                <a:lnTo>
                  <a:pt x="6111361" y="2170264"/>
                </a:lnTo>
                <a:lnTo>
                  <a:pt x="6215475" y="2270153"/>
                </a:lnTo>
                <a:lnTo>
                  <a:pt x="6255966" y="2335401"/>
                </a:lnTo>
                <a:lnTo>
                  <a:pt x="6272711" y="2385144"/>
                </a:lnTo>
                <a:cubicBezTo>
                  <a:pt x="6282320" y="2406495"/>
                  <a:pt x="6299066" y="2405139"/>
                  <a:pt x="6304347" y="2439388"/>
                </a:cubicBezTo>
                <a:cubicBezTo>
                  <a:pt x="6297131" y="2486231"/>
                  <a:pt x="6325530" y="2500962"/>
                  <a:pt x="6326729" y="2549400"/>
                </a:cubicBezTo>
                <a:cubicBezTo>
                  <a:pt x="6325926" y="2572066"/>
                  <a:pt x="6339111" y="2599957"/>
                  <a:pt x="6344663" y="2628839"/>
                </a:cubicBezTo>
                <a:lnTo>
                  <a:pt x="6375811" y="2639204"/>
                </a:lnTo>
                <a:cubicBezTo>
                  <a:pt x="6375427" y="2643533"/>
                  <a:pt x="6375041" y="2647863"/>
                  <a:pt x="6374657" y="2652193"/>
                </a:cubicBezTo>
                <a:cubicBezTo>
                  <a:pt x="6373555" y="2658134"/>
                  <a:pt x="6371943" y="2662665"/>
                  <a:pt x="6369740" y="2664642"/>
                </a:cubicBezTo>
                <a:cubicBezTo>
                  <a:pt x="6368032" y="2674540"/>
                  <a:pt x="6371528" y="2686899"/>
                  <a:pt x="6361964" y="2690172"/>
                </a:cubicBezTo>
                <a:cubicBezTo>
                  <a:pt x="6350507" y="2696218"/>
                  <a:pt x="6369375" y="2734440"/>
                  <a:pt x="6355511" y="2727335"/>
                </a:cubicBezTo>
                <a:cubicBezTo>
                  <a:pt x="6358746" y="2734104"/>
                  <a:pt x="6360434" y="2742096"/>
                  <a:pt x="6361058" y="2750592"/>
                </a:cubicBezTo>
                <a:cubicBezTo>
                  <a:pt x="6361013" y="2751998"/>
                  <a:pt x="6360970" y="2753408"/>
                  <a:pt x="6360926" y="2754814"/>
                </a:cubicBezTo>
                <a:lnTo>
                  <a:pt x="6339285" y="2810353"/>
                </a:lnTo>
                <a:cubicBezTo>
                  <a:pt x="6360091" y="2854187"/>
                  <a:pt x="6313103" y="2870086"/>
                  <a:pt x="6325672" y="2908809"/>
                </a:cubicBezTo>
                <a:cubicBezTo>
                  <a:pt x="6341563" y="2966972"/>
                  <a:pt x="6291836" y="2935388"/>
                  <a:pt x="6333498" y="3009772"/>
                </a:cubicBezTo>
                <a:cubicBezTo>
                  <a:pt x="6345476" y="3039254"/>
                  <a:pt x="6345955" y="3068963"/>
                  <a:pt x="6334947" y="3095405"/>
                </a:cubicBezTo>
                <a:lnTo>
                  <a:pt x="6344768" y="3155941"/>
                </a:lnTo>
                <a:cubicBezTo>
                  <a:pt x="6348643" y="3153663"/>
                  <a:pt x="6311793" y="3186588"/>
                  <a:pt x="6314754" y="3197987"/>
                </a:cubicBezTo>
                <a:cubicBezTo>
                  <a:pt x="6318695" y="3221971"/>
                  <a:pt x="6319257" y="3226752"/>
                  <a:pt x="6304230" y="3239690"/>
                </a:cubicBezTo>
                <a:cubicBezTo>
                  <a:pt x="6306321" y="3248567"/>
                  <a:pt x="6307305" y="3254005"/>
                  <a:pt x="6308837" y="3264003"/>
                </a:cubicBezTo>
                <a:cubicBezTo>
                  <a:pt x="6301812" y="3288243"/>
                  <a:pt x="6298529" y="3302527"/>
                  <a:pt x="6309285" y="3324103"/>
                </a:cubicBezTo>
                <a:cubicBezTo>
                  <a:pt x="6301188" y="3343007"/>
                  <a:pt x="6329285" y="3359307"/>
                  <a:pt x="6342503" y="3405661"/>
                </a:cubicBezTo>
                <a:cubicBezTo>
                  <a:pt x="6338012" y="3447477"/>
                  <a:pt x="6408325" y="3505721"/>
                  <a:pt x="6401531" y="3550593"/>
                </a:cubicBezTo>
                <a:cubicBezTo>
                  <a:pt x="6395655" y="3579549"/>
                  <a:pt x="6423437" y="3594758"/>
                  <a:pt x="6427705" y="3624684"/>
                </a:cubicBezTo>
                <a:cubicBezTo>
                  <a:pt x="6416402" y="3629199"/>
                  <a:pt x="6435787" y="3639516"/>
                  <a:pt x="6448424" y="3657106"/>
                </a:cubicBezTo>
                <a:lnTo>
                  <a:pt x="6444014" y="3752742"/>
                </a:lnTo>
                <a:cubicBezTo>
                  <a:pt x="6443990" y="3752777"/>
                  <a:pt x="6443967" y="3752813"/>
                  <a:pt x="6443946" y="3752849"/>
                </a:cubicBezTo>
                <a:lnTo>
                  <a:pt x="0" y="3752849"/>
                </a:lnTo>
                <a:close/>
              </a:path>
            </a:pathLst>
          </a:custGeom>
        </p:spPr>
      </p:pic>
      <p:sp>
        <p:nvSpPr>
          <p:cNvPr id="3" name="Content Placeholder 2">
            <a:extLst>
              <a:ext uri="{FF2B5EF4-FFF2-40B4-BE49-F238E27FC236}">
                <a16:creationId xmlns:a16="http://schemas.microsoft.com/office/drawing/2014/main" id="{D3B98EF0-5019-9C10-56B4-47649B6E536B}"/>
              </a:ext>
            </a:extLst>
          </p:cNvPr>
          <p:cNvSpPr>
            <a:spLocks noGrp="1"/>
          </p:cNvSpPr>
          <p:nvPr>
            <p:ph idx="1"/>
          </p:nvPr>
        </p:nvSpPr>
        <p:spPr>
          <a:xfrm>
            <a:off x="6797003" y="670559"/>
            <a:ext cx="5149191" cy="5445076"/>
          </a:xfrm>
        </p:spPr>
        <p:txBody>
          <a:bodyPr anchor="t">
            <a:normAutofit lnSpcReduction="10000"/>
          </a:bodyPr>
          <a:lstStyle/>
          <a:p>
            <a:pPr marL="0" indent="0" algn="just">
              <a:buNone/>
            </a:pPr>
            <a:r>
              <a:rPr lang="pl-PL" sz="2000" b="0" i="0" dirty="0">
                <a:effectLst/>
                <a:latin typeface="Roboto" panose="02000000000000000000" pitchFamily="2" charset="0"/>
              </a:rPr>
              <a:t>9. </a:t>
            </a:r>
            <a:r>
              <a:rPr lang="pt-BR" sz="2000" b="1" i="0" dirty="0">
                <a:effectLst/>
                <a:latin typeface="Roboto" panose="02000000000000000000" pitchFamily="2" charset="0"/>
              </a:rPr>
              <a:t>Atak na Colonial Pipeline (2021 r.)</a:t>
            </a:r>
            <a:r>
              <a:rPr lang="pl-PL" sz="2000" b="1" i="0" dirty="0">
                <a:effectLst/>
                <a:latin typeface="Roboto" panose="02000000000000000000" pitchFamily="2" charset="0"/>
              </a:rPr>
              <a:t> </a:t>
            </a:r>
            <a:r>
              <a:rPr lang="pl-PL" sz="2000" b="0" i="0" dirty="0">
                <a:effectLst/>
                <a:latin typeface="Roboto" panose="02000000000000000000" pitchFamily="2" charset="0"/>
              </a:rPr>
              <a:t>- To jeden z największych ataków na infrastrukturę w Stanach Zjednoczonych. Rosyjscy hakerzy  z grupy </a:t>
            </a:r>
            <a:r>
              <a:rPr lang="pl-PL" sz="2000" b="0" i="0" dirty="0" err="1">
                <a:effectLst/>
                <a:latin typeface="Roboto" panose="02000000000000000000" pitchFamily="2" charset="0"/>
              </a:rPr>
              <a:t>DarkSide</a:t>
            </a:r>
            <a:r>
              <a:rPr lang="pl-PL" sz="2000" b="0" i="0" dirty="0">
                <a:effectLst/>
                <a:latin typeface="Roboto" panose="02000000000000000000" pitchFamily="2" charset="0"/>
              </a:rPr>
              <a:t> wykorzystali oprogramowanie </a:t>
            </a:r>
            <a:r>
              <a:rPr lang="pl-PL" sz="2000" b="0" i="0" dirty="0" err="1">
                <a:effectLst/>
                <a:latin typeface="Roboto" panose="02000000000000000000" pitchFamily="2" charset="0"/>
              </a:rPr>
              <a:t>ransomware</a:t>
            </a:r>
            <a:r>
              <a:rPr lang="pl-PL" sz="2000" b="0" i="0" dirty="0">
                <a:effectLst/>
                <a:latin typeface="Roboto" panose="02000000000000000000" pitchFamily="2" charset="0"/>
              </a:rPr>
              <a:t> do zainfekowania systemu firmy </a:t>
            </a:r>
            <a:r>
              <a:rPr lang="pl-PL" sz="2000" b="0" i="0" dirty="0" err="1">
                <a:effectLst/>
                <a:latin typeface="Roboto" panose="02000000000000000000" pitchFamily="2" charset="0"/>
              </a:rPr>
              <a:t>Colonial</a:t>
            </a:r>
            <a:r>
              <a:rPr lang="pl-PL" sz="2000" b="0" i="0" dirty="0">
                <a:effectLst/>
                <a:latin typeface="Roboto" panose="02000000000000000000" pitchFamily="2" charset="0"/>
              </a:rPr>
              <a:t> </a:t>
            </a:r>
            <a:r>
              <a:rPr lang="pl-PL" sz="2000" b="0" i="0" dirty="0" err="1">
                <a:effectLst/>
                <a:latin typeface="Roboto" panose="02000000000000000000" pitchFamily="2" charset="0"/>
              </a:rPr>
              <a:t>Pipeline</a:t>
            </a:r>
            <a:r>
              <a:rPr lang="pl-PL" sz="2000" b="0" i="0" dirty="0">
                <a:effectLst/>
                <a:latin typeface="Roboto" panose="02000000000000000000" pitchFamily="2" charset="0"/>
              </a:rPr>
              <a:t>, zarządzającej rurociągiem transportującym ropę w południowo-wschodniej części USA. Atak doprowadził do czasowego zamknięcia wielu stacji benzynowych, szczególnie w Wirginii. </a:t>
            </a:r>
            <a:r>
              <a:rPr lang="pl-PL" sz="2000" b="0" i="0" dirty="0" err="1">
                <a:effectLst/>
                <a:latin typeface="Roboto" panose="02000000000000000000" pitchFamily="2" charset="0"/>
              </a:rPr>
              <a:t>DarkSide</a:t>
            </a:r>
            <a:r>
              <a:rPr lang="pl-PL" sz="2000" b="0" i="0" dirty="0">
                <a:effectLst/>
                <a:latin typeface="Roboto" panose="02000000000000000000" pitchFamily="2" charset="0"/>
              </a:rPr>
              <a:t> wymusił okup wynoszący ok. 4,4 mln dol., który w znacznej części został później odzyskany przez amerykańskie służby.</a:t>
            </a:r>
          </a:p>
          <a:p>
            <a:pPr marL="0" indent="0">
              <a:buNone/>
            </a:pPr>
            <a:endParaRPr lang="pl-PL" sz="2000" dirty="0">
              <a:latin typeface="Roboto" panose="02000000000000000000" pitchFamily="2" charset="0"/>
            </a:endParaRPr>
          </a:p>
          <a:p>
            <a:pPr marL="0" indent="0">
              <a:buNone/>
            </a:pPr>
            <a:r>
              <a:rPr lang="pl-PL" sz="2000" b="1" i="1" dirty="0">
                <a:solidFill>
                  <a:srgbClr val="FF0000"/>
                </a:solidFill>
                <a:effectLst/>
                <a:latin typeface="Roboto" panose="02000000000000000000" pitchFamily="2" charset="0"/>
              </a:rPr>
              <a:t>„Nie bądź przerażony następne  slajdy 12-20 opisują wybrane grupy APT ich techniki itp. czas tylko 2 min.”</a:t>
            </a:r>
          </a:p>
          <a:p>
            <a:pPr marL="0" indent="0">
              <a:buNone/>
            </a:pPr>
            <a:endParaRPr lang="pl-PL" sz="2000" dirty="0"/>
          </a:p>
        </p:txBody>
      </p:sp>
      <p:sp>
        <p:nvSpPr>
          <p:cNvPr id="8" name="Slide Number Placeholder 7">
            <a:extLst>
              <a:ext uri="{FF2B5EF4-FFF2-40B4-BE49-F238E27FC236}">
                <a16:creationId xmlns:a16="http://schemas.microsoft.com/office/drawing/2014/main" id="{081A5B8E-C9FC-6B8F-DE03-48E87FB2D908}"/>
              </a:ext>
            </a:extLst>
          </p:cNvPr>
          <p:cNvSpPr>
            <a:spLocks noGrp="1"/>
          </p:cNvSpPr>
          <p:nvPr>
            <p:ph type="sldNum" sz="quarter" idx="12"/>
          </p:nvPr>
        </p:nvSpPr>
        <p:spPr>
          <a:xfrm>
            <a:off x="8610600" y="6356350"/>
            <a:ext cx="2743200" cy="365125"/>
          </a:xfrm>
        </p:spPr>
        <p:txBody>
          <a:bodyPr>
            <a:normAutofit/>
          </a:bodyPr>
          <a:lstStyle/>
          <a:p>
            <a:pPr>
              <a:spcAft>
                <a:spcPts val="600"/>
              </a:spcAft>
            </a:pPr>
            <a:fld id="{038148EE-21A9-4AB9-9109-8DADC32CE80E}" type="slidenum">
              <a:rPr lang="pl-PL" sz="1000"/>
              <a:pPr>
                <a:spcAft>
                  <a:spcPts val="600"/>
                </a:spcAft>
              </a:pPr>
              <a:t>11</a:t>
            </a:fld>
            <a:endParaRPr lang="pl-PL" sz="1000"/>
          </a:p>
        </p:txBody>
      </p:sp>
    </p:spTree>
    <p:extLst>
      <p:ext uri="{BB962C8B-B14F-4D97-AF65-F5344CB8AC3E}">
        <p14:creationId xmlns:p14="http://schemas.microsoft.com/office/powerpoint/2010/main" val="4912065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D6C4A2A-8921-7160-8577-FD1AA9C94498}"/>
              </a:ext>
            </a:extLst>
          </p:cNvPr>
          <p:cNvPicPr>
            <a:picLocks noChangeAspect="1"/>
          </p:cNvPicPr>
          <p:nvPr/>
        </p:nvPicPr>
        <p:blipFill rotWithShape="1">
          <a:blip r:embed="rId2"/>
          <a:srcRect l="13144" r="21874"/>
          <a:stretch/>
        </p:blipFill>
        <p:spPr>
          <a:xfrm>
            <a:off x="8053383" y="1"/>
            <a:ext cx="4138617" cy="4557931"/>
          </a:xfrm>
          <a:custGeom>
            <a:avLst/>
            <a:gdLst/>
            <a:ahLst/>
            <a:cxnLst/>
            <a:rect l="l" t="t" r="r" b="b"/>
            <a:pathLst>
              <a:path w="5620032" h="6856412">
                <a:moveTo>
                  <a:pt x="13187" y="0"/>
                </a:moveTo>
                <a:lnTo>
                  <a:pt x="5620032" y="0"/>
                </a:lnTo>
                <a:lnTo>
                  <a:pt x="5620032" y="6856412"/>
                </a:lnTo>
                <a:lnTo>
                  <a:pt x="0" y="6856412"/>
                </a:lnTo>
                <a:lnTo>
                  <a:pt x="64318" y="6298274"/>
                </a:lnTo>
                <a:cubicBezTo>
                  <a:pt x="203221" y="4970220"/>
                  <a:pt x="240510" y="3632077"/>
                  <a:pt x="97152" y="2276000"/>
                </a:cubicBezTo>
                <a:cubicBezTo>
                  <a:pt x="35713" y="1694824"/>
                  <a:pt x="7455" y="1116942"/>
                  <a:pt x="6154" y="541737"/>
                </a:cubicBezTo>
                <a:close/>
              </a:path>
            </a:pathLst>
          </a:custGeom>
        </p:spPr>
      </p:pic>
      <p:sp>
        <p:nvSpPr>
          <p:cNvPr id="8" name="Slide Number Placeholder 7">
            <a:extLst>
              <a:ext uri="{FF2B5EF4-FFF2-40B4-BE49-F238E27FC236}">
                <a16:creationId xmlns:a16="http://schemas.microsoft.com/office/drawing/2014/main" id="{CE7C55C1-3149-1F41-ABF5-B0AA271B4229}"/>
              </a:ext>
            </a:extLst>
          </p:cNvPr>
          <p:cNvSpPr>
            <a:spLocks noGrp="1"/>
          </p:cNvSpPr>
          <p:nvPr>
            <p:ph type="sldNum" sz="quarter" idx="12"/>
          </p:nvPr>
        </p:nvSpPr>
        <p:spPr>
          <a:xfrm>
            <a:off x="10869612" y="6356350"/>
            <a:ext cx="819187" cy="365125"/>
          </a:xfrm>
        </p:spPr>
        <p:txBody>
          <a:bodyPr>
            <a:normAutofit/>
          </a:bodyPr>
          <a:lstStyle/>
          <a:p>
            <a:pPr>
              <a:spcAft>
                <a:spcPts val="600"/>
              </a:spcAft>
            </a:pPr>
            <a:fld id="{038148EE-21A9-4AB9-9109-8DADC32CE80E}" type="slidenum">
              <a:rPr lang="pl-PL">
                <a:solidFill>
                  <a:prstClr val="white"/>
                </a:solidFill>
              </a:rPr>
              <a:pPr>
                <a:spcAft>
                  <a:spcPts val="600"/>
                </a:spcAft>
              </a:pPr>
              <a:t>12</a:t>
            </a:fld>
            <a:endParaRPr lang="pl-PL">
              <a:solidFill>
                <a:prstClr val="white"/>
              </a:solidFill>
            </a:endParaRPr>
          </a:p>
        </p:txBody>
      </p:sp>
      <p:graphicFrame>
        <p:nvGraphicFramePr>
          <p:cNvPr id="24" name="Content Placeholder 6">
            <a:extLst>
              <a:ext uri="{FF2B5EF4-FFF2-40B4-BE49-F238E27FC236}">
                <a16:creationId xmlns:a16="http://schemas.microsoft.com/office/drawing/2014/main" id="{A2596F22-31FC-F11C-3E19-65A7602DCC98}"/>
              </a:ext>
            </a:extLst>
          </p:cNvPr>
          <p:cNvGraphicFramePr>
            <a:graphicFrameLocks noGrp="1"/>
          </p:cNvGraphicFramePr>
          <p:nvPr>
            <p:ph idx="1"/>
            <p:extLst>
              <p:ext uri="{D42A27DB-BD31-4B8C-83A1-F6EECF244321}">
                <p14:modId xmlns:p14="http://schemas.microsoft.com/office/powerpoint/2010/main" val="2892652169"/>
              </p:ext>
            </p:extLst>
          </p:nvPr>
        </p:nvGraphicFramePr>
        <p:xfrm>
          <a:off x="481013" y="393895"/>
          <a:ext cx="7748587" cy="61335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5">
            <a:extLst>
              <a:ext uri="{FF2B5EF4-FFF2-40B4-BE49-F238E27FC236}">
                <a16:creationId xmlns:a16="http://schemas.microsoft.com/office/drawing/2014/main" id="{D684B26B-BC3F-565B-2941-26F1D770511F}"/>
              </a:ext>
            </a:extLst>
          </p:cNvPr>
          <p:cNvSpPr txBox="1">
            <a:spLocks/>
          </p:cNvSpPr>
          <p:nvPr/>
        </p:nvSpPr>
        <p:spPr>
          <a:xfrm>
            <a:off x="8610600" y="6356350"/>
            <a:ext cx="2743200" cy="365125"/>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038148EE-21A9-4AB9-9109-8DADC32CE80E}" type="slidenum">
              <a:rPr lang="pl-PL" sz="1000" smtClean="0"/>
              <a:pPr>
                <a:spcAft>
                  <a:spcPts val="600"/>
                </a:spcAft>
              </a:pPr>
              <a:t>12</a:t>
            </a:fld>
            <a:endParaRPr lang="pl-PL" sz="1000" dirty="0"/>
          </a:p>
        </p:txBody>
      </p:sp>
    </p:spTree>
    <p:extLst>
      <p:ext uri="{BB962C8B-B14F-4D97-AF65-F5344CB8AC3E}">
        <p14:creationId xmlns:p14="http://schemas.microsoft.com/office/powerpoint/2010/main" val="16046384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11">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8" name="Arc 13">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9" name="Freeform: Shape 15">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22" name="Content Placeholder 8">
            <a:extLst>
              <a:ext uri="{FF2B5EF4-FFF2-40B4-BE49-F238E27FC236}">
                <a16:creationId xmlns:a16="http://schemas.microsoft.com/office/drawing/2014/main" id="{7C0C9BB5-E80E-ACB2-A8E5-7BBBA26AF9E0}"/>
              </a:ext>
            </a:extLst>
          </p:cNvPr>
          <p:cNvGraphicFramePr>
            <a:graphicFrameLocks noGrp="1"/>
          </p:cNvGraphicFramePr>
          <p:nvPr>
            <p:ph idx="1"/>
            <p:extLst>
              <p:ext uri="{D42A27DB-BD31-4B8C-83A1-F6EECF244321}">
                <p14:modId xmlns:p14="http://schemas.microsoft.com/office/powerpoint/2010/main" val="3318182652"/>
              </p:ext>
            </p:extLst>
          </p:nvPr>
        </p:nvGraphicFramePr>
        <p:xfrm>
          <a:off x="3249491" y="412968"/>
          <a:ext cx="8679762" cy="59433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5">
            <a:extLst>
              <a:ext uri="{FF2B5EF4-FFF2-40B4-BE49-F238E27FC236}">
                <a16:creationId xmlns:a16="http://schemas.microsoft.com/office/drawing/2014/main" id="{B99080A9-3C40-D177-A576-350782F2A010}"/>
              </a:ext>
            </a:extLst>
          </p:cNvPr>
          <p:cNvSpPr>
            <a:spLocks noGrp="1"/>
          </p:cNvSpPr>
          <p:nvPr>
            <p:ph type="sldNum" sz="quarter" idx="12"/>
          </p:nvPr>
        </p:nvSpPr>
        <p:spPr/>
        <p:txBody>
          <a:bodyPr/>
          <a:lstStyle/>
          <a:p>
            <a:fld id="{038148EE-21A9-4AB9-9109-8DADC32CE80E}" type="slidenum">
              <a:rPr lang="pl-PL" smtClean="0"/>
              <a:t>13</a:t>
            </a:fld>
            <a:endParaRPr lang="pl-PL"/>
          </a:p>
        </p:txBody>
      </p:sp>
      <p:pic>
        <p:nvPicPr>
          <p:cNvPr id="8" name="Picture 7">
            <a:extLst>
              <a:ext uri="{FF2B5EF4-FFF2-40B4-BE49-F238E27FC236}">
                <a16:creationId xmlns:a16="http://schemas.microsoft.com/office/drawing/2014/main" id="{1D99718D-DAB3-79D1-F78B-EA8881582721}"/>
              </a:ext>
            </a:extLst>
          </p:cNvPr>
          <p:cNvPicPr>
            <a:picLocks noChangeAspect="1"/>
          </p:cNvPicPr>
          <p:nvPr/>
        </p:nvPicPr>
        <p:blipFill>
          <a:blip r:embed="rId7"/>
          <a:stretch>
            <a:fillRect/>
          </a:stretch>
        </p:blipFill>
        <p:spPr>
          <a:xfrm>
            <a:off x="213704" y="1941341"/>
            <a:ext cx="2949090" cy="2864021"/>
          </a:xfrm>
          <a:prstGeom prst="rect">
            <a:avLst/>
          </a:prstGeom>
        </p:spPr>
      </p:pic>
    </p:spTree>
    <p:extLst>
      <p:ext uri="{BB962C8B-B14F-4D97-AF65-F5344CB8AC3E}">
        <p14:creationId xmlns:p14="http://schemas.microsoft.com/office/powerpoint/2010/main" val="26463417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B5924337-30F3-3101-F573-A72B13CEA862}"/>
              </a:ext>
            </a:extLst>
          </p:cNvPr>
          <p:cNvSpPr>
            <a:spLocks noGrp="1"/>
          </p:cNvSpPr>
          <p:nvPr>
            <p:ph idx="1"/>
          </p:nvPr>
        </p:nvSpPr>
        <p:spPr>
          <a:xfrm>
            <a:off x="572493" y="2071316"/>
            <a:ext cx="6713552" cy="4119172"/>
          </a:xfrm>
        </p:spPr>
        <p:txBody>
          <a:bodyPr anchor="t">
            <a:normAutofit/>
          </a:bodyPr>
          <a:lstStyle/>
          <a:p>
            <a:pPr marL="0" indent="0">
              <a:buNone/>
            </a:pPr>
            <a:r>
              <a:rPr lang="pl-PL" sz="1400" dirty="0"/>
              <a:t>• </a:t>
            </a:r>
            <a:r>
              <a:rPr lang="pl-PL" sz="1400" dirty="0" err="1"/>
              <a:t>Lazarus</a:t>
            </a:r>
            <a:r>
              <a:rPr lang="pl-PL" sz="1400" dirty="0"/>
              <a:t> </a:t>
            </a:r>
            <a:r>
              <a:rPr lang="pl-PL" sz="1400" dirty="0" err="1"/>
              <a:t>Group</a:t>
            </a:r>
            <a:r>
              <a:rPr lang="pl-PL" sz="1400" dirty="0"/>
              <a:t> (znana również pod innymi nazwami, takimi jak </a:t>
            </a:r>
            <a:r>
              <a:rPr lang="pl-PL" sz="1400" dirty="0" err="1"/>
              <a:t>Guardians</a:t>
            </a:r>
            <a:r>
              <a:rPr lang="pl-PL" sz="1400" dirty="0"/>
              <a:t> of </a:t>
            </a:r>
            <a:r>
              <a:rPr lang="pl-PL" sz="1400" dirty="0" err="1"/>
              <a:t>Peace</a:t>
            </a:r>
            <a:r>
              <a:rPr lang="pl-PL" sz="1400" dirty="0"/>
              <a:t> czy </a:t>
            </a:r>
            <a:r>
              <a:rPr lang="pl-PL" sz="1400" dirty="0" err="1"/>
              <a:t>Whois</a:t>
            </a:r>
            <a:r>
              <a:rPr lang="pl-PL" sz="1400" dirty="0"/>
              <a:t> Team) to grupa </a:t>
            </a:r>
            <a:r>
              <a:rPr lang="pl-PL" sz="1400" dirty="0" err="1"/>
              <a:t>cyberprzestępcza</a:t>
            </a:r>
            <a:r>
              <a:rPr lang="pl-PL" sz="1400" dirty="0"/>
              <a:t> składająca się z nieznanej liczby osób, </a:t>
            </a:r>
            <a:r>
              <a:rPr lang="pl-PL" sz="1400" b="1" dirty="0"/>
              <a:t>prowadzona przez rząd Korei Północnej</a:t>
            </a:r>
            <a:r>
              <a:rPr lang="pl-PL" sz="1400" dirty="0"/>
              <a:t>. Chociaż niewiele wiadomo o Grupie </a:t>
            </a:r>
            <a:r>
              <a:rPr lang="pl-PL" sz="1400" dirty="0" err="1"/>
              <a:t>Lazarus</a:t>
            </a:r>
            <a:r>
              <a:rPr lang="pl-PL" sz="1400" dirty="0"/>
              <a:t>, badacze przypisali jej wiele cyberataków w latach 2010-2021. Pierwotnie grupa przestępcza, obecnie została określona jako APT ze względu na zamierzony charakter, zagrożenie i szeroki wachlarz metod wykorzystywanych podczas prowadzenia operacji. Nazwy nadane przez organizacje </a:t>
            </a:r>
            <a:r>
              <a:rPr lang="pl-PL" sz="1400" dirty="0" err="1"/>
              <a:t>cyberbezpieczeństwa</a:t>
            </a:r>
            <a:r>
              <a:rPr lang="pl-PL" sz="1400" dirty="0"/>
              <a:t> obejmują HIDDEN COBRA (używane przez Wspólnotę Wywiadowczą Stanów jednoczonych w odniesieniu do złośliwej aktywności cybernetycznej rządu północnokoreańskiego w ogóle) i </a:t>
            </a:r>
            <a:r>
              <a:rPr lang="pl-PL" sz="1400" dirty="0" err="1"/>
              <a:t>Zinc</a:t>
            </a:r>
            <a:r>
              <a:rPr lang="pl-PL" sz="1400" dirty="0"/>
              <a:t> (przez Microsoft).</a:t>
            </a:r>
          </a:p>
          <a:p>
            <a:pPr marL="0" indent="0">
              <a:buNone/>
            </a:pPr>
            <a:r>
              <a:rPr lang="pl-PL" sz="1400" dirty="0"/>
              <a:t>• Grupa </a:t>
            </a:r>
            <a:r>
              <a:rPr lang="pl-PL" sz="1400" dirty="0" err="1"/>
              <a:t>Lazarus</a:t>
            </a:r>
            <a:r>
              <a:rPr lang="pl-PL" sz="1400" dirty="0"/>
              <a:t> ma silne powiązania z Koreą Północną.[9][10] Federalne Biuro Śledcze Stanów Zjednoczonych twierdzi, że Grupa </a:t>
            </a:r>
            <a:r>
              <a:rPr lang="pl-PL" sz="1400" dirty="0" err="1"/>
              <a:t>Lazarus</a:t>
            </a:r>
            <a:r>
              <a:rPr lang="pl-PL" sz="1400" dirty="0"/>
              <a:t> jest północnokoreańską "sponsorowaną przez państwo organizacją </a:t>
            </a:r>
            <a:r>
              <a:rPr lang="pl-PL" sz="1400" dirty="0" err="1"/>
              <a:t>hakerską</a:t>
            </a:r>
            <a:r>
              <a:rPr lang="pl-PL" sz="1400" dirty="0"/>
              <a:t>".</a:t>
            </a:r>
          </a:p>
          <a:p>
            <a:pPr marL="0" indent="0">
              <a:buNone/>
            </a:pPr>
            <a:r>
              <a:rPr lang="pl-PL" sz="1400" dirty="0"/>
              <a:t>• Według północnokoreańskiego defetysty Kim </a:t>
            </a:r>
            <a:r>
              <a:rPr lang="pl-PL" sz="1400" dirty="0" err="1"/>
              <a:t>Kuksonga</a:t>
            </a:r>
            <a:r>
              <a:rPr lang="pl-PL" sz="1400" dirty="0"/>
              <a:t>, jednostka jest wewnętrznie znana w Korei Północnej jako 414 </a:t>
            </a:r>
            <a:r>
              <a:rPr lang="pl-PL" sz="1400" dirty="0" err="1"/>
              <a:t>Liaison</a:t>
            </a:r>
            <a:r>
              <a:rPr lang="pl-PL" sz="1400" dirty="0"/>
              <a:t> Office.</a:t>
            </a:r>
          </a:p>
          <a:p>
            <a:pPr marL="0" indent="0">
              <a:buNone/>
            </a:pPr>
            <a:r>
              <a:rPr lang="pl-PL" sz="1400" dirty="0"/>
              <a:t>• Korea Północna czerpie korzyści z prowadzenia operacji cybernetycznych, ponieważ może przedstawić asymetryczne zagrożenie przy pomocy niewielkiej grupy operatorów, zwłaszcza dla Korei Południowej.</a:t>
            </a:r>
            <a:endParaRPr lang="en-US" sz="1400" dirty="0"/>
          </a:p>
        </p:txBody>
      </p:sp>
      <p:pic>
        <p:nvPicPr>
          <p:cNvPr id="8" name="Picture 7">
            <a:extLst>
              <a:ext uri="{FF2B5EF4-FFF2-40B4-BE49-F238E27FC236}">
                <a16:creationId xmlns:a16="http://schemas.microsoft.com/office/drawing/2014/main" id="{8AE36704-60A2-0682-C2D4-E137B4C8EC44}"/>
              </a:ext>
            </a:extLst>
          </p:cNvPr>
          <p:cNvPicPr>
            <a:picLocks noChangeAspect="1"/>
          </p:cNvPicPr>
          <p:nvPr/>
        </p:nvPicPr>
        <p:blipFill rotWithShape="1">
          <a:blip r:embed="rId2"/>
          <a:srcRect t="7923" r="1" b="1"/>
          <a:stretch/>
        </p:blipFill>
        <p:spPr>
          <a:xfrm>
            <a:off x="7675658" y="2093976"/>
            <a:ext cx="3941064" cy="4096512"/>
          </a:xfrm>
          <a:prstGeom prst="rect">
            <a:avLst/>
          </a:prstGeom>
        </p:spPr>
      </p:pic>
      <p:sp>
        <p:nvSpPr>
          <p:cNvPr id="6" name="Slide Number Placeholder 5">
            <a:extLst>
              <a:ext uri="{FF2B5EF4-FFF2-40B4-BE49-F238E27FC236}">
                <a16:creationId xmlns:a16="http://schemas.microsoft.com/office/drawing/2014/main" id="{8423F048-A04C-D81A-E5EF-668C03BE3AD0}"/>
              </a:ext>
            </a:extLst>
          </p:cNvPr>
          <p:cNvSpPr>
            <a:spLocks noGrp="1"/>
          </p:cNvSpPr>
          <p:nvPr>
            <p:ph type="sldNum" sz="quarter" idx="12"/>
          </p:nvPr>
        </p:nvSpPr>
        <p:spPr>
          <a:xfrm>
            <a:off x="8610600" y="6356350"/>
            <a:ext cx="2743200" cy="365125"/>
          </a:xfrm>
        </p:spPr>
        <p:txBody>
          <a:bodyPr>
            <a:normAutofit/>
          </a:bodyPr>
          <a:lstStyle/>
          <a:p>
            <a:pPr>
              <a:spcAft>
                <a:spcPts val="600"/>
              </a:spcAft>
            </a:pPr>
            <a:fld id="{038148EE-21A9-4AB9-9109-8DADC32CE80E}" type="slidenum">
              <a:rPr lang="pl-PL" smtClean="0"/>
              <a:pPr>
                <a:spcAft>
                  <a:spcPts val="600"/>
                </a:spcAft>
              </a:pPr>
              <a:t>14</a:t>
            </a:fld>
            <a:endParaRPr lang="pl-PL"/>
          </a:p>
        </p:txBody>
      </p:sp>
    </p:spTree>
    <p:extLst>
      <p:ext uri="{BB962C8B-B14F-4D97-AF65-F5344CB8AC3E}">
        <p14:creationId xmlns:p14="http://schemas.microsoft.com/office/powerpoint/2010/main" val="15022551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68A2CE8-B933-4E9E-FC82-500C7112CB46}"/>
              </a:ext>
            </a:extLst>
          </p:cNvPr>
          <p:cNvPicPr>
            <a:picLocks noChangeAspect="1"/>
          </p:cNvPicPr>
          <p:nvPr/>
        </p:nvPicPr>
        <p:blipFill rotWithShape="1">
          <a:blip r:embed="rId2"/>
          <a:srcRect l="25271"/>
          <a:stretch/>
        </p:blipFill>
        <p:spPr>
          <a:xfrm>
            <a:off x="2522356" y="10"/>
            <a:ext cx="9669642" cy="6857990"/>
          </a:xfrm>
          <a:prstGeom prst="rect">
            <a:avLst/>
          </a:prstGeom>
        </p:spPr>
      </p:pic>
      <p:sp>
        <p:nvSpPr>
          <p:cNvPr id="29" name="Rectangle 2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8">
            <a:extLst>
              <a:ext uri="{FF2B5EF4-FFF2-40B4-BE49-F238E27FC236}">
                <a16:creationId xmlns:a16="http://schemas.microsoft.com/office/drawing/2014/main" id="{0204ED2E-CD4D-EEAB-160B-81CAC3F6364E}"/>
              </a:ext>
            </a:extLst>
          </p:cNvPr>
          <p:cNvSpPr>
            <a:spLocks noGrp="1"/>
          </p:cNvSpPr>
          <p:nvPr>
            <p:ph idx="1"/>
          </p:nvPr>
        </p:nvSpPr>
        <p:spPr>
          <a:xfrm>
            <a:off x="191087" y="576776"/>
            <a:ext cx="4366846" cy="5666708"/>
          </a:xfrm>
        </p:spPr>
        <p:txBody>
          <a:bodyPr>
            <a:noAutofit/>
          </a:bodyPr>
          <a:lstStyle/>
          <a:p>
            <a:r>
              <a:rPr lang="pl-PL" sz="1400" dirty="0"/>
              <a:t>Operacje prowadzone przez chińskiego państwowego aktora zagrożeń APT18 są </a:t>
            </a:r>
            <a:r>
              <a:rPr lang="pl-PL" sz="1400" b="1" dirty="0"/>
              <a:t>wspierane przez Marynarkę Wojenną Armii Ludowo-Wyzwoleńczej (PLA </a:t>
            </a:r>
            <a:r>
              <a:rPr lang="pl-PL" sz="1400" b="1" dirty="0" err="1"/>
              <a:t>Navy</a:t>
            </a:r>
            <a:r>
              <a:rPr lang="pl-PL" sz="1400" b="1" dirty="0"/>
              <a:t>) </a:t>
            </a:r>
            <a:r>
              <a:rPr lang="pl-PL" sz="1400" dirty="0"/>
              <a:t>i są aktywne na całym świecie od 2009 roku.</a:t>
            </a:r>
          </a:p>
          <a:p>
            <a:r>
              <a:rPr lang="pl-PL" sz="1400" dirty="0"/>
              <a:t>APT18 działa od lat i celuje w sektory zdrowia, telekomunikacji, obrony, zaawansowanych technologii oraz grupy zajmujące się prawami człowieka. Wiadomo również, że grupa angażuje się w kradzież informacji i działania szpiegowskie z sektorów docelowych.</a:t>
            </a:r>
          </a:p>
          <a:p>
            <a:r>
              <a:rPr lang="pl-PL" sz="1400" dirty="0"/>
              <a:t>APT18 udało się wykraść informacje z podatnych na ataki systemów zdrowotnych, takie jak informacje o pacjentach, informacje o urządzeniach medycznych oraz prawa własności intelektualnej, które mogłyby zostać wykorzystane do osiągnięcia wysokich międzynarodowych standardów w różnych branżach oraz dla zysku Chin. Wśród informacji uzyskanych z systemów zdrowotnych ogłoszono, że atakujący przejęli informacje o tożsamości 4,5 mln pacjentów oraz o produkcji urządzeń medycznych.</a:t>
            </a:r>
          </a:p>
          <a:p>
            <a:r>
              <a:rPr lang="pl-PL" sz="1400" dirty="0"/>
              <a:t>2015-16 Kampania </a:t>
            </a:r>
            <a:r>
              <a:rPr lang="pl-PL" sz="1400" dirty="0" err="1"/>
              <a:t>phishingowa</a:t>
            </a:r>
            <a:r>
              <a:rPr lang="pl-PL" sz="1400" dirty="0"/>
              <a:t> w Stanach Zjednoczonych APT18  -przeprowadziło ataki na wiele organizacji z siedzibą w Stanach Zjednoczonych, w których złośliwe oprogramowanie Flash 0-day </a:t>
            </a:r>
            <a:r>
              <a:rPr lang="pl-PL" sz="1400" dirty="0" err="1"/>
              <a:t>exploit</a:t>
            </a:r>
            <a:r>
              <a:rPr lang="pl-PL" sz="1400" dirty="0"/>
              <a:t>, </a:t>
            </a:r>
            <a:r>
              <a:rPr lang="pl-PL" sz="1400" dirty="0" err="1"/>
              <a:t>HTTPBrowser</a:t>
            </a:r>
            <a:r>
              <a:rPr lang="pl-PL" sz="1400" dirty="0"/>
              <a:t> i </a:t>
            </a:r>
            <a:r>
              <a:rPr lang="pl-PL" sz="1400" dirty="0" err="1"/>
              <a:t>Pisloader</a:t>
            </a:r>
            <a:r>
              <a:rPr lang="pl-PL" sz="1400" dirty="0"/>
              <a:t> są dystrybuowane za pośrednictwem </a:t>
            </a:r>
            <a:r>
              <a:rPr lang="pl-PL" sz="1400" dirty="0" err="1"/>
              <a:t>phishingowych</a:t>
            </a:r>
            <a:r>
              <a:rPr lang="pl-PL" sz="1400" dirty="0"/>
              <a:t> wiadomości e-mail i adresów URL.</a:t>
            </a:r>
            <a:endParaRPr lang="en-US" sz="1400" dirty="0"/>
          </a:p>
        </p:txBody>
      </p:sp>
      <p:sp>
        <p:nvSpPr>
          <p:cNvPr id="6" name="Slide Number Placeholder 5">
            <a:extLst>
              <a:ext uri="{FF2B5EF4-FFF2-40B4-BE49-F238E27FC236}">
                <a16:creationId xmlns:a16="http://schemas.microsoft.com/office/drawing/2014/main" id="{7B8DB2F4-AF59-7830-4CEC-FB7EB3D4A21B}"/>
              </a:ext>
            </a:extLst>
          </p:cNvPr>
          <p:cNvSpPr>
            <a:spLocks noGrp="1"/>
          </p:cNvSpPr>
          <p:nvPr>
            <p:ph type="sldNum" sz="quarter" idx="12"/>
          </p:nvPr>
        </p:nvSpPr>
        <p:spPr>
          <a:xfrm>
            <a:off x="8610600" y="6356350"/>
            <a:ext cx="2743200" cy="365125"/>
          </a:xfrm>
        </p:spPr>
        <p:txBody>
          <a:bodyPr>
            <a:normAutofit/>
          </a:bodyPr>
          <a:lstStyle/>
          <a:p>
            <a:pPr>
              <a:spcAft>
                <a:spcPts val="600"/>
              </a:spcAft>
            </a:pPr>
            <a:fld id="{038148EE-21A9-4AB9-9109-8DADC32CE80E}" type="slidenum">
              <a:rPr lang="pl-PL">
                <a:solidFill>
                  <a:srgbClr val="FFFFFF"/>
                </a:solidFill>
              </a:rPr>
              <a:pPr>
                <a:spcAft>
                  <a:spcPts val="600"/>
                </a:spcAft>
              </a:pPr>
              <a:t>15</a:t>
            </a:fld>
            <a:endParaRPr lang="pl-PL">
              <a:solidFill>
                <a:srgbClr val="FFFFFF"/>
              </a:solidFill>
            </a:endParaRPr>
          </a:p>
        </p:txBody>
      </p:sp>
    </p:spTree>
    <p:extLst>
      <p:ext uri="{BB962C8B-B14F-4D97-AF65-F5344CB8AC3E}">
        <p14:creationId xmlns:p14="http://schemas.microsoft.com/office/powerpoint/2010/main" val="25776850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Content Placeholder 8">
            <a:extLst>
              <a:ext uri="{FF2B5EF4-FFF2-40B4-BE49-F238E27FC236}">
                <a16:creationId xmlns:a16="http://schemas.microsoft.com/office/drawing/2014/main" id="{D548B576-DBFC-9586-A826-280C7892C82A}"/>
              </a:ext>
            </a:extLst>
          </p:cNvPr>
          <p:cNvSpPr>
            <a:spLocks noGrp="1"/>
          </p:cNvSpPr>
          <p:nvPr>
            <p:ph idx="1"/>
          </p:nvPr>
        </p:nvSpPr>
        <p:spPr>
          <a:xfrm>
            <a:off x="548640" y="921125"/>
            <a:ext cx="5682921" cy="5255838"/>
          </a:xfrm>
        </p:spPr>
        <p:txBody>
          <a:bodyPr>
            <a:normAutofit/>
          </a:bodyPr>
          <a:lstStyle/>
          <a:p>
            <a:pPr marL="0" indent="0" algn="just">
              <a:buNone/>
            </a:pPr>
            <a:r>
              <a:rPr lang="en-US" sz="1800" dirty="0"/>
              <a:t>A</a:t>
            </a:r>
            <a:r>
              <a:rPr lang="pl-PL" sz="1800" dirty="0"/>
              <a:t>PT</a:t>
            </a:r>
            <a:r>
              <a:rPr lang="en-US" sz="1800" dirty="0"/>
              <a:t>33 to </a:t>
            </a:r>
            <a:r>
              <a:rPr lang="en-US" sz="1800" dirty="0" err="1"/>
              <a:t>grupa</a:t>
            </a:r>
            <a:r>
              <a:rPr lang="en-US" sz="1800" dirty="0"/>
              <a:t> </a:t>
            </a:r>
            <a:r>
              <a:rPr lang="en-US" sz="1800" dirty="0" err="1"/>
              <a:t>hakerska</a:t>
            </a:r>
            <a:r>
              <a:rPr lang="pl-PL" sz="1800" dirty="0"/>
              <a:t> </a:t>
            </a:r>
            <a:r>
              <a:rPr lang="en-US" sz="1800" dirty="0" err="1"/>
              <a:t>zidentyfikowana</a:t>
            </a:r>
            <a:r>
              <a:rPr lang="en-US" sz="1800" dirty="0"/>
              <a:t> </a:t>
            </a:r>
            <a:r>
              <a:rPr lang="en-US" sz="1800" dirty="0" err="1"/>
              <a:t>przez</a:t>
            </a:r>
            <a:r>
              <a:rPr lang="en-US" sz="1800" dirty="0"/>
              <a:t> FireEye </a:t>
            </a:r>
            <a:r>
              <a:rPr lang="en-US" sz="1800" dirty="0" err="1"/>
              <a:t>jako</a:t>
            </a:r>
            <a:r>
              <a:rPr lang="en-US" sz="1800" dirty="0"/>
              <a:t> </a:t>
            </a:r>
            <a:r>
              <a:rPr lang="en-US" sz="1800" b="1" dirty="0" err="1"/>
              <a:t>wspierana</a:t>
            </a:r>
            <a:r>
              <a:rPr lang="en-US" sz="1800" b="1" dirty="0"/>
              <a:t> </a:t>
            </a:r>
            <a:r>
              <a:rPr lang="en-US" sz="1800" b="1" dirty="0" err="1"/>
              <a:t>przez</a:t>
            </a:r>
            <a:r>
              <a:rPr lang="en-US" sz="1800" b="1" dirty="0"/>
              <a:t> </a:t>
            </a:r>
            <a:r>
              <a:rPr lang="en-US" sz="1800" b="1" dirty="0" err="1"/>
              <a:t>rząd</a:t>
            </a:r>
            <a:r>
              <a:rPr lang="en-US" sz="1800" b="1" dirty="0"/>
              <a:t> </a:t>
            </a:r>
            <a:r>
              <a:rPr lang="en-US" sz="1800" b="1" dirty="0" err="1"/>
              <a:t>Iranu</a:t>
            </a:r>
            <a:r>
              <a:rPr lang="en-US" sz="1800" dirty="0"/>
              <a:t>. </a:t>
            </a:r>
            <a:r>
              <a:rPr lang="en-US" sz="1800" dirty="0" err="1"/>
              <a:t>Grupa</a:t>
            </a:r>
            <a:r>
              <a:rPr lang="en-US" sz="1800" dirty="0"/>
              <a:t> </a:t>
            </a:r>
            <a:r>
              <a:rPr lang="en-US" sz="1800" dirty="0" err="1"/>
              <a:t>została</a:t>
            </a:r>
            <a:r>
              <a:rPr lang="en-US" sz="1800" dirty="0"/>
              <a:t> </a:t>
            </a:r>
            <a:r>
              <a:rPr lang="en-US" sz="1800" dirty="0" err="1"/>
              <a:t>również</a:t>
            </a:r>
            <a:r>
              <a:rPr lang="en-US" sz="1800" dirty="0"/>
              <a:t> </a:t>
            </a:r>
            <a:r>
              <a:rPr lang="en-US" sz="1800" dirty="0" err="1"/>
              <a:t>nazwana</a:t>
            </a:r>
            <a:r>
              <a:rPr lang="en-US" sz="1800" dirty="0"/>
              <a:t> Refined</a:t>
            </a:r>
            <a:r>
              <a:rPr lang="pl-PL" sz="1800" dirty="0"/>
              <a:t> </a:t>
            </a:r>
            <a:r>
              <a:rPr lang="en-US" sz="1800" dirty="0"/>
              <a:t>Kitten (</a:t>
            </a:r>
            <a:r>
              <a:rPr lang="en-US" sz="1800" dirty="0" err="1"/>
              <a:t>przez</a:t>
            </a:r>
            <a:r>
              <a:rPr lang="en-US" sz="1800" dirty="0"/>
              <a:t> </a:t>
            </a:r>
            <a:r>
              <a:rPr lang="en-US" sz="1800" dirty="0" err="1"/>
              <a:t>Crowdstrike</a:t>
            </a:r>
            <a:r>
              <a:rPr lang="en-US" sz="1800" dirty="0"/>
              <a:t>), </a:t>
            </a:r>
            <a:r>
              <a:rPr lang="en-US" sz="1800" dirty="0" err="1"/>
              <a:t>Magnallium</a:t>
            </a:r>
            <a:r>
              <a:rPr lang="en-US" sz="1800" dirty="0"/>
              <a:t> (</a:t>
            </a:r>
            <a:r>
              <a:rPr lang="en-US" sz="1800" dirty="0" err="1"/>
              <a:t>przez</a:t>
            </a:r>
            <a:r>
              <a:rPr lang="en-US" sz="1800" dirty="0"/>
              <a:t> Dragos) </a:t>
            </a:r>
            <a:r>
              <a:rPr lang="en-US" sz="1800" dirty="0" err="1"/>
              <a:t>i</a:t>
            </a:r>
            <a:r>
              <a:rPr lang="en-US" sz="1800" dirty="0"/>
              <a:t> Holmium (</a:t>
            </a:r>
            <a:r>
              <a:rPr lang="en-US" sz="1800" dirty="0" err="1"/>
              <a:t>przez</a:t>
            </a:r>
            <a:r>
              <a:rPr lang="en-US" sz="1800" dirty="0"/>
              <a:t> Microsoft)</a:t>
            </a:r>
            <a:r>
              <a:rPr lang="pl-PL" sz="1800" dirty="0"/>
              <a:t>.</a:t>
            </a:r>
          </a:p>
          <a:p>
            <a:pPr marL="0" indent="0" algn="just">
              <a:buNone/>
            </a:pPr>
            <a:r>
              <a:rPr lang="en-US" sz="1800" dirty="0"/>
              <a:t>• APT33 </a:t>
            </a:r>
            <a:r>
              <a:rPr lang="en-US" sz="1800" dirty="0" err="1"/>
              <a:t>podobno</a:t>
            </a:r>
            <a:r>
              <a:rPr lang="en-US" sz="1800" dirty="0"/>
              <a:t> </a:t>
            </a:r>
            <a:r>
              <a:rPr lang="en-US" sz="1800" dirty="0" err="1"/>
              <a:t>obrał</a:t>
            </a:r>
            <a:r>
              <a:rPr lang="en-US" sz="1800" dirty="0"/>
              <a:t> za </a:t>
            </a:r>
            <a:r>
              <a:rPr lang="en-US" sz="1800" dirty="0" err="1"/>
              <a:t>cel</a:t>
            </a:r>
            <a:r>
              <a:rPr lang="en-US" sz="1800" dirty="0"/>
              <a:t> </a:t>
            </a:r>
            <a:r>
              <a:rPr lang="en-US" sz="1800" dirty="0" err="1"/>
              <a:t>przemysł</a:t>
            </a:r>
            <a:r>
              <a:rPr lang="en-US" sz="1800" dirty="0"/>
              <a:t> </a:t>
            </a:r>
            <a:r>
              <a:rPr lang="en-US" sz="1800" dirty="0" err="1"/>
              <a:t>lotniczy</a:t>
            </a:r>
            <a:r>
              <a:rPr lang="en-US" sz="1800" dirty="0"/>
              <a:t>, </a:t>
            </a:r>
            <a:r>
              <a:rPr lang="en-US" sz="1800" dirty="0" err="1"/>
              <a:t>obronny</a:t>
            </a:r>
            <a:r>
              <a:rPr lang="en-US" sz="1800" dirty="0"/>
              <a:t> </a:t>
            </a:r>
            <a:r>
              <a:rPr lang="en-US" sz="1800" dirty="0" err="1"/>
              <a:t>i</a:t>
            </a:r>
            <a:r>
              <a:rPr lang="en-US" sz="1800" dirty="0"/>
              <a:t> </a:t>
            </a:r>
            <a:r>
              <a:rPr lang="en-US" sz="1800" dirty="0" err="1"/>
              <a:t>petrochemiczny</a:t>
            </a:r>
            <a:r>
              <a:rPr lang="en-US" sz="1800" dirty="0"/>
              <a:t> w </a:t>
            </a:r>
            <a:r>
              <a:rPr lang="en-US" sz="1800" dirty="0" err="1"/>
              <a:t>Stanach</a:t>
            </a:r>
            <a:r>
              <a:rPr lang="en-US" sz="1800" dirty="0"/>
              <a:t> </a:t>
            </a:r>
            <a:r>
              <a:rPr lang="en-US" sz="1800" dirty="0" err="1"/>
              <a:t>Zjednoczonych</a:t>
            </a:r>
            <a:r>
              <a:rPr lang="en-US" sz="1800" dirty="0"/>
              <a:t>, </a:t>
            </a:r>
            <a:r>
              <a:rPr lang="en-US" sz="1800" dirty="0" err="1"/>
              <a:t>Korei</a:t>
            </a:r>
            <a:r>
              <a:rPr lang="en-US" sz="1800" dirty="0"/>
              <a:t> </a:t>
            </a:r>
            <a:r>
              <a:rPr lang="en-US" sz="1800" dirty="0" err="1"/>
              <a:t>Południowej</a:t>
            </a:r>
            <a:r>
              <a:rPr lang="en-US" sz="1800" dirty="0"/>
              <a:t> </a:t>
            </a:r>
            <a:r>
              <a:rPr lang="en-US" sz="1800" dirty="0" err="1"/>
              <a:t>i</a:t>
            </a:r>
            <a:r>
              <a:rPr lang="en-US" sz="1800" dirty="0"/>
              <a:t> </a:t>
            </a:r>
            <a:r>
              <a:rPr lang="en-US" sz="1800" dirty="0" err="1"/>
              <a:t>Arabii</a:t>
            </a:r>
            <a:r>
              <a:rPr lang="en-US" sz="1800" dirty="0"/>
              <a:t> </a:t>
            </a:r>
            <a:r>
              <a:rPr lang="en-US" sz="1800" dirty="0" err="1"/>
              <a:t>Saudyjskiej</a:t>
            </a:r>
            <a:r>
              <a:rPr lang="en-US" sz="1800" dirty="0"/>
              <a:t>.</a:t>
            </a:r>
          </a:p>
          <a:p>
            <a:pPr marL="0" indent="0" algn="just">
              <a:buNone/>
            </a:pPr>
            <a:r>
              <a:rPr lang="en-US" sz="1800" dirty="0"/>
              <a:t>• APT33 </a:t>
            </a:r>
            <a:r>
              <a:rPr lang="en-US" sz="1800" dirty="0" err="1"/>
              <a:t>podobno</a:t>
            </a:r>
            <a:r>
              <a:rPr lang="en-US" sz="1800" dirty="0"/>
              <a:t> </a:t>
            </a:r>
            <a:r>
              <a:rPr lang="en-US" sz="1800" dirty="0" err="1"/>
              <a:t>używa</a:t>
            </a:r>
            <a:r>
              <a:rPr lang="en-US" sz="1800" dirty="0"/>
              <a:t> </a:t>
            </a:r>
            <a:r>
              <a:rPr lang="en-US" sz="1800" dirty="0" err="1"/>
              <a:t>programu</a:t>
            </a:r>
            <a:r>
              <a:rPr lang="en-US" sz="1800" dirty="0"/>
              <a:t> </a:t>
            </a:r>
            <a:r>
              <a:rPr lang="en-US" sz="1800" dirty="0" err="1"/>
              <a:t>droppera</a:t>
            </a:r>
            <a:r>
              <a:rPr lang="pl-PL" sz="1800" dirty="0"/>
              <a:t> </a:t>
            </a:r>
            <a:r>
              <a:rPr lang="en-US" sz="1800" dirty="0" err="1"/>
              <a:t>oznaczonego</a:t>
            </a:r>
            <a:r>
              <a:rPr lang="en-US" sz="1800" dirty="0"/>
              <a:t> </a:t>
            </a:r>
            <a:r>
              <a:rPr lang="en-US" sz="1800" dirty="0" err="1"/>
              <a:t>jako</a:t>
            </a:r>
            <a:r>
              <a:rPr lang="en-US" sz="1800" dirty="0"/>
              <a:t> </a:t>
            </a:r>
            <a:r>
              <a:rPr lang="en-US" sz="1800" dirty="0" err="1"/>
              <a:t>DropShot</a:t>
            </a:r>
            <a:r>
              <a:rPr lang="en-US" sz="1800" dirty="0"/>
              <a:t>, </a:t>
            </a:r>
            <a:r>
              <a:rPr lang="en-US" sz="1800" dirty="0" err="1"/>
              <a:t>który</a:t>
            </a:r>
            <a:r>
              <a:rPr lang="en-US" sz="1800" dirty="0"/>
              <a:t> </a:t>
            </a:r>
            <a:r>
              <a:rPr lang="en-US" sz="1800" dirty="0" err="1"/>
              <a:t>może</a:t>
            </a:r>
            <a:r>
              <a:rPr lang="en-US" sz="1800" dirty="0"/>
              <a:t> </a:t>
            </a:r>
            <a:r>
              <a:rPr lang="en-US" sz="1800" dirty="0" err="1"/>
              <a:t>wdrożyć</a:t>
            </a:r>
            <a:r>
              <a:rPr lang="en-US" sz="1800" dirty="0"/>
              <a:t> wiper o </a:t>
            </a:r>
            <a:r>
              <a:rPr lang="en-US" sz="1800" dirty="0" err="1"/>
              <a:t>nazwie</a:t>
            </a:r>
            <a:r>
              <a:rPr lang="en-US" sz="1800" dirty="0"/>
              <a:t> </a:t>
            </a:r>
            <a:r>
              <a:rPr lang="en-US" sz="1800" dirty="0" err="1"/>
              <a:t>ShapeShift</a:t>
            </a:r>
            <a:r>
              <a:rPr lang="en-US" sz="1800" dirty="0"/>
              <a:t> </a:t>
            </a:r>
            <a:r>
              <a:rPr lang="en-US" sz="1800" dirty="0" err="1"/>
              <a:t>lub</a:t>
            </a:r>
            <a:r>
              <a:rPr lang="en-US" sz="1800" dirty="0"/>
              <a:t> </a:t>
            </a:r>
            <a:r>
              <a:rPr lang="en-US" sz="1800" dirty="0" err="1"/>
              <a:t>zainstalować</a:t>
            </a:r>
            <a:r>
              <a:rPr lang="en-US" sz="1800" dirty="0"/>
              <a:t> </a:t>
            </a:r>
            <a:r>
              <a:rPr lang="en-US" sz="1800" dirty="0" err="1"/>
              <a:t>backdoora</a:t>
            </a:r>
            <a:r>
              <a:rPr lang="en-US" sz="1800" dirty="0"/>
              <a:t> o </a:t>
            </a:r>
            <a:r>
              <a:rPr lang="en-US" sz="1800" dirty="0" err="1"/>
              <a:t>nazwie</a:t>
            </a:r>
            <a:r>
              <a:rPr lang="en-US" sz="1800" dirty="0"/>
              <a:t> </a:t>
            </a:r>
            <a:r>
              <a:rPr lang="en-US" sz="1800" dirty="0" err="1"/>
              <a:t>TurnedUp</a:t>
            </a:r>
            <a:r>
              <a:rPr lang="en-US" sz="1800" dirty="0"/>
              <a:t>. </a:t>
            </a:r>
            <a:r>
              <a:rPr lang="en-US" sz="1800" dirty="0" err="1"/>
              <a:t>Grupa</a:t>
            </a:r>
            <a:r>
              <a:rPr lang="en-US" sz="1800" dirty="0"/>
              <a:t> </a:t>
            </a:r>
            <a:r>
              <a:rPr lang="en-US" sz="1800" dirty="0" err="1"/>
              <a:t>podobno</a:t>
            </a:r>
            <a:r>
              <a:rPr lang="en-US" sz="1800" dirty="0"/>
              <a:t> </a:t>
            </a:r>
            <a:r>
              <a:rPr lang="en-US" sz="1800" dirty="0" err="1"/>
              <a:t>używa</a:t>
            </a:r>
            <a:r>
              <a:rPr lang="en-US" sz="1800" dirty="0"/>
              <a:t> </a:t>
            </a:r>
            <a:r>
              <a:rPr lang="en-US" sz="1800" dirty="0" err="1"/>
              <a:t>narzędzia</a:t>
            </a:r>
            <a:r>
              <a:rPr lang="en-US" sz="1800" dirty="0"/>
              <a:t> ALFASHELL do </a:t>
            </a:r>
            <a:r>
              <a:rPr lang="en-US" sz="1800" dirty="0" err="1"/>
              <a:t>wysyłania</a:t>
            </a:r>
            <a:r>
              <a:rPr lang="en-US" sz="1800" dirty="0"/>
              <a:t> e-</a:t>
            </a:r>
            <a:r>
              <a:rPr lang="en-US" sz="1800" dirty="0" err="1"/>
              <a:t>maili</a:t>
            </a:r>
            <a:r>
              <a:rPr lang="en-US" sz="1800" dirty="0"/>
              <a:t> spear-</a:t>
            </a:r>
            <a:r>
              <a:rPr lang="en-US" sz="1800" dirty="0" err="1"/>
              <a:t>phishingowych</a:t>
            </a:r>
            <a:r>
              <a:rPr lang="en-US" sz="1800" dirty="0"/>
              <a:t> </a:t>
            </a:r>
            <a:r>
              <a:rPr lang="en-US" sz="1800" dirty="0" err="1"/>
              <a:t>załadowanych</a:t>
            </a:r>
            <a:r>
              <a:rPr lang="en-US" sz="1800" dirty="0"/>
              <a:t> </a:t>
            </a:r>
            <a:r>
              <a:rPr lang="en-US" sz="1800" dirty="0" err="1"/>
              <a:t>złośliwymi</a:t>
            </a:r>
            <a:r>
              <a:rPr lang="en-US" sz="1800" dirty="0"/>
              <a:t> </a:t>
            </a:r>
            <a:r>
              <a:rPr lang="en-US" sz="1800" dirty="0" err="1"/>
              <a:t>plikami</a:t>
            </a:r>
            <a:r>
              <a:rPr lang="en-US" sz="1800" dirty="0"/>
              <a:t> HTML Application do </a:t>
            </a:r>
            <a:r>
              <a:rPr lang="en-US" sz="1800" dirty="0" err="1"/>
              <a:t>swoich</a:t>
            </a:r>
            <a:r>
              <a:rPr lang="en-US" sz="1800" dirty="0"/>
              <a:t> </a:t>
            </a:r>
            <a:r>
              <a:rPr lang="en-US" sz="1800" dirty="0" err="1"/>
              <a:t>celów</a:t>
            </a:r>
            <a:r>
              <a:rPr lang="en-US" sz="1800" dirty="0"/>
              <a:t>.</a:t>
            </a:r>
          </a:p>
          <a:p>
            <a:pPr marL="0" indent="0" algn="just">
              <a:buNone/>
            </a:pPr>
            <a:r>
              <a:rPr lang="en-US" sz="1800" dirty="0"/>
              <a:t>• APT33 </a:t>
            </a:r>
            <a:r>
              <a:rPr lang="en-US" sz="1800" dirty="0" err="1"/>
              <a:t>zarejestrowało</a:t>
            </a:r>
            <a:r>
              <a:rPr lang="en-US" sz="1800" dirty="0"/>
              <a:t> </a:t>
            </a:r>
            <a:r>
              <a:rPr lang="en-US" sz="1800" dirty="0" err="1"/>
              <a:t>domeny</a:t>
            </a:r>
            <a:r>
              <a:rPr lang="en-US" sz="1800" dirty="0"/>
              <a:t> </a:t>
            </a:r>
            <a:r>
              <a:rPr lang="en-US" sz="1800" dirty="0" err="1"/>
              <a:t>podszywające</a:t>
            </a:r>
            <a:r>
              <a:rPr lang="en-US" sz="1800" dirty="0"/>
              <a:t> </a:t>
            </a:r>
            <a:r>
              <a:rPr lang="en-US" sz="1800" dirty="0" err="1"/>
              <a:t>się</a:t>
            </a:r>
            <a:r>
              <a:rPr lang="en-US" sz="1800" dirty="0"/>
              <a:t> pod </a:t>
            </a:r>
            <a:r>
              <a:rPr lang="en-US" sz="1800" dirty="0" err="1"/>
              <a:t>wiele</a:t>
            </a:r>
            <a:r>
              <a:rPr lang="en-US" sz="1800" dirty="0"/>
              <a:t> </a:t>
            </a:r>
            <a:r>
              <a:rPr lang="en-US" sz="1800" dirty="0" err="1"/>
              <a:t>podmiotów</a:t>
            </a:r>
            <a:r>
              <a:rPr lang="en-US" sz="1800" dirty="0"/>
              <a:t> </a:t>
            </a:r>
            <a:r>
              <a:rPr lang="en-US" sz="1800" dirty="0" err="1"/>
              <a:t>komercyjnych</a:t>
            </a:r>
            <a:r>
              <a:rPr lang="en-US" sz="1800" dirty="0"/>
              <a:t>, w </a:t>
            </a:r>
            <a:r>
              <a:rPr lang="en-US" sz="1800" dirty="0" err="1"/>
              <a:t>tym</a:t>
            </a:r>
            <a:r>
              <a:rPr lang="en-US" sz="1800" dirty="0"/>
              <a:t> Boeing, </a:t>
            </a:r>
            <a:r>
              <a:rPr lang="en-US" sz="1800" dirty="0" err="1"/>
              <a:t>Alsalam</a:t>
            </a:r>
            <a:r>
              <a:rPr lang="en-US" sz="1800" dirty="0"/>
              <a:t> Aircraft Company, Northrop Grumman </a:t>
            </a:r>
            <a:r>
              <a:rPr lang="en-US" sz="1800" dirty="0" err="1"/>
              <a:t>i</a:t>
            </a:r>
            <a:r>
              <a:rPr lang="en-US" sz="1800" dirty="0"/>
              <a:t> </a:t>
            </a:r>
            <a:r>
              <a:rPr lang="en-US" sz="1800" dirty="0" err="1"/>
              <a:t>Vinnel</a:t>
            </a:r>
            <a:r>
              <a:rPr lang="pl-PL" sz="1800" dirty="0"/>
              <a:t>.</a:t>
            </a:r>
            <a:endParaRPr lang="en-US" sz="1800" dirty="0"/>
          </a:p>
        </p:txBody>
      </p:sp>
      <p:pic>
        <p:nvPicPr>
          <p:cNvPr id="11" name="Picture 10">
            <a:extLst>
              <a:ext uri="{FF2B5EF4-FFF2-40B4-BE49-F238E27FC236}">
                <a16:creationId xmlns:a16="http://schemas.microsoft.com/office/drawing/2014/main" id="{66A36017-9261-31FB-9FD2-F8DA5254B0FB}"/>
              </a:ext>
            </a:extLst>
          </p:cNvPr>
          <p:cNvPicPr>
            <a:picLocks noChangeAspect="1"/>
          </p:cNvPicPr>
          <p:nvPr/>
        </p:nvPicPr>
        <p:blipFill rotWithShape="1">
          <a:blip r:embed="rId2"/>
          <a:srcRect l="7199" r="38552" b="1"/>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8" name="Slide Number Placeholder 7">
            <a:extLst>
              <a:ext uri="{FF2B5EF4-FFF2-40B4-BE49-F238E27FC236}">
                <a16:creationId xmlns:a16="http://schemas.microsoft.com/office/drawing/2014/main" id="{B810CDD6-3B02-0192-5203-6FE5F2F511E2}"/>
              </a:ext>
            </a:extLst>
          </p:cNvPr>
          <p:cNvSpPr>
            <a:spLocks noGrp="1"/>
          </p:cNvSpPr>
          <p:nvPr>
            <p:ph type="sldNum" sz="quarter" idx="12"/>
          </p:nvPr>
        </p:nvSpPr>
        <p:spPr>
          <a:xfrm>
            <a:off x="8610600" y="6356349"/>
            <a:ext cx="2743200" cy="365125"/>
          </a:xfrm>
        </p:spPr>
        <p:txBody>
          <a:bodyPr>
            <a:normAutofit/>
          </a:bodyPr>
          <a:lstStyle/>
          <a:p>
            <a:pPr>
              <a:spcAft>
                <a:spcPts val="600"/>
              </a:spcAft>
            </a:pPr>
            <a:fld id="{038148EE-21A9-4AB9-9109-8DADC32CE80E}" type="slidenum">
              <a:rPr lang="pl-PL" smtClean="0"/>
              <a:pPr>
                <a:spcAft>
                  <a:spcPts val="600"/>
                </a:spcAft>
              </a:pPr>
              <a:t>16</a:t>
            </a:fld>
            <a:endParaRPr lang="pl-PL"/>
          </a:p>
        </p:txBody>
      </p:sp>
      <p:sp>
        <p:nvSpPr>
          <p:cNvPr id="24"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6"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84647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B937337-D088-6699-E0CF-80EAB738723C}"/>
              </a:ext>
            </a:extLst>
          </p:cNvPr>
          <p:cNvPicPr>
            <a:picLocks noChangeAspect="1"/>
          </p:cNvPicPr>
          <p:nvPr/>
        </p:nvPicPr>
        <p:blipFill rotWithShape="1">
          <a:blip r:embed="rId2"/>
          <a:srcRect l="18437" r="18436" b="-1"/>
          <a:stretch/>
        </p:blipFill>
        <p:spPr>
          <a:xfrm>
            <a:off x="2" y="1587"/>
            <a:ext cx="4881487"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6" name="Slide Number Placeholder 5">
            <a:extLst>
              <a:ext uri="{FF2B5EF4-FFF2-40B4-BE49-F238E27FC236}">
                <a16:creationId xmlns:a16="http://schemas.microsoft.com/office/drawing/2014/main" id="{81620FCB-7016-E1EE-1DCF-61F68F5A289E}"/>
              </a:ext>
            </a:extLst>
          </p:cNvPr>
          <p:cNvSpPr>
            <a:spLocks noGrp="1"/>
          </p:cNvSpPr>
          <p:nvPr>
            <p:ph type="sldNum" sz="quarter" idx="12"/>
          </p:nvPr>
        </p:nvSpPr>
        <p:spPr>
          <a:xfrm>
            <a:off x="481013" y="6356350"/>
            <a:ext cx="685800" cy="365125"/>
          </a:xfrm>
        </p:spPr>
        <p:txBody>
          <a:bodyPr>
            <a:normAutofit/>
          </a:bodyPr>
          <a:lstStyle/>
          <a:p>
            <a:pPr algn="l">
              <a:spcAft>
                <a:spcPts val="600"/>
              </a:spcAft>
            </a:pPr>
            <a:fld id="{038148EE-21A9-4AB9-9109-8DADC32CE80E}" type="slidenum">
              <a:rPr lang="pl-PL">
                <a:solidFill>
                  <a:srgbClr val="FFFFFF"/>
                </a:solidFill>
              </a:rPr>
              <a:pPr algn="l">
                <a:spcAft>
                  <a:spcPts val="600"/>
                </a:spcAft>
              </a:pPr>
              <a:t>17</a:t>
            </a:fld>
            <a:endParaRPr lang="pl-PL">
              <a:solidFill>
                <a:srgbClr val="FFFFFF"/>
              </a:solidFill>
            </a:endParaRPr>
          </a:p>
        </p:txBody>
      </p:sp>
      <p:sp>
        <p:nvSpPr>
          <p:cNvPr id="9" name="Content Placeholder 8">
            <a:extLst>
              <a:ext uri="{FF2B5EF4-FFF2-40B4-BE49-F238E27FC236}">
                <a16:creationId xmlns:a16="http://schemas.microsoft.com/office/drawing/2014/main" id="{C8C6D476-E1F1-86BD-B885-60C39B4D8AC2}"/>
              </a:ext>
            </a:extLst>
          </p:cNvPr>
          <p:cNvSpPr>
            <a:spLocks noGrp="1"/>
          </p:cNvSpPr>
          <p:nvPr>
            <p:ph idx="1"/>
          </p:nvPr>
        </p:nvSpPr>
        <p:spPr>
          <a:xfrm>
            <a:off x="5036234" y="858130"/>
            <a:ext cx="6949440" cy="5509332"/>
          </a:xfrm>
        </p:spPr>
        <p:txBody>
          <a:bodyPr>
            <a:normAutofit/>
          </a:bodyPr>
          <a:lstStyle/>
          <a:p>
            <a:pPr marL="0" indent="0" algn="just">
              <a:buNone/>
            </a:pPr>
            <a:r>
              <a:rPr lang="pl-PL" sz="1800" b="1" dirty="0"/>
              <a:t>Cele: Sektor finansowy i rządowy</a:t>
            </a:r>
          </a:p>
          <a:p>
            <a:pPr marL="0" indent="0" algn="just">
              <a:buNone/>
            </a:pPr>
            <a:r>
              <a:rPr lang="pl-PL" sz="1800" dirty="0"/>
              <a:t>• El </a:t>
            </a:r>
            <a:r>
              <a:rPr lang="pl-PL" sz="1800" dirty="0" err="1"/>
              <a:t>Machete</a:t>
            </a:r>
            <a:r>
              <a:rPr lang="pl-PL" sz="1800" dirty="0"/>
              <a:t> APT-C-43 </a:t>
            </a:r>
            <a:r>
              <a:rPr lang="pl-PL" sz="1800" b="1" dirty="0"/>
              <a:t>hiszpańskojęzyczny aktor </a:t>
            </a:r>
            <a:r>
              <a:rPr lang="pl-PL" sz="1800" dirty="0"/>
              <a:t>zagrożeń, który koncentruje się na celach w Ameryce Łacińskiej, w 2014 roku, przy czym aktywność grupy sięga 2010 roku. Działania grupy utrzymywały się przez lata, przyjmując praktykę wykorzystywania dokumentów o tematyce rządowej jako wabików, a także stosując przynęty związane z bieżącą sytuacją polityczną.</a:t>
            </a:r>
          </a:p>
          <a:p>
            <a:pPr marL="0" indent="0" algn="just">
              <a:buNone/>
            </a:pPr>
            <a:endParaRPr lang="pl-PL" sz="1800" dirty="0"/>
          </a:p>
          <a:p>
            <a:pPr marL="0" indent="0" algn="just">
              <a:buNone/>
            </a:pPr>
            <a:r>
              <a:rPr lang="pl-PL" sz="1800" dirty="0"/>
              <a:t>• W połowie marca El </a:t>
            </a:r>
            <a:r>
              <a:rPr lang="pl-PL" sz="1800" dirty="0" err="1"/>
              <a:t>Machete</a:t>
            </a:r>
            <a:r>
              <a:rPr lang="pl-PL" sz="1800" dirty="0"/>
              <a:t> została zauważona przy wysyłaniu </a:t>
            </a:r>
            <a:r>
              <a:rPr lang="pl-PL" sz="1800" b="1" dirty="0" err="1"/>
              <a:t>spear</a:t>
            </a:r>
            <a:r>
              <a:rPr lang="pl-PL" sz="1800" b="1" dirty="0"/>
              <a:t> </a:t>
            </a:r>
            <a:r>
              <a:rPr lang="pl-PL" sz="1800" b="1" dirty="0" err="1"/>
              <a:t>phishingowych</a:t>
            </a:r>
            <a:r>
              <a:rPr lang="pl-PL" sz="1800" b="1" dirty="0"/>
              <a:t> </a:t>
            </a:r>
            <a:r>
              <a:rPr lang="pl-PL" sz="1800" dirty="0"/>
              <a:t>e-maili do organizacji finansowych w Nikaragui, z załączonym dokumentem Word zatytułowanym "Mroczne plany neonazistowskiego reżimu na Ukrainie". Dokument zawierał artykuł napisany i opublikowany przez Aleksandra </a:t>
            </a:r>
            <a:r>
              <a:rPr lang="pl-PL" sz="1800" dirty="0" err="1"/>
              <a:t>Chocholikowa</a:t>
            </a:r>
            <a:r>
              <a:rPr lang="pl-PL" sz="1800" dirty="0"/>
              <a:t>, rosyjskiego ambasadora w Nikaragui, który omawiał konflikt rosyjsko-ukraiński z perspektywy Kremla.</a:t>
            </a:r>
            <a:endParaRPr lang="en-US" sz="1800" dirty="0"/>
          </a:p>
        </p:txBody>
      </p:sp>
    </p:spTree>
    <p:extLst>
      <p:ext uri="{BB962C8B-B14F-4D97-AF65-F5344CB8AC3E}">
        <p14:creationId xmlns:p14="http://schemas.microsoft.com/office/powerpoint/2010/main" val="3877860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6">
            <a:extLst>
              <a:ext uri="{FF2B5EF4-FFF2-40B4-BE49-F238E27FC236}">
                <a16:creationId xmlns:a16="http://schemas.microsoft.com/office/drawing/2014/main" id="{57F72BCA-EE24-40BE-9ECA-E10C9BA55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538A428-CDE2-5EC5-E42C-12B94E6B29E8}"/>
              </a:ext>
            </a:extLst>
          </p:cNvPr>
          <p:cNvPicPr>
            <a:picLocks noChangeAspect="1"/>
          </p:cNvPicPr>
          <p:nvPr/>
        </p:nvPicPr>
        <p:blipFill rotWithShape="1">
          <a:blip r:embed="rId2"/>
          <a:srcRect l="5789" r="23913"/>
          <a:stretch/>
        </p:blipFill>
        <p:spPr>
          <a:xfrm>
            <a:off x="838199" y="566928"/>
            <a:ext cx="4138676" cy="4241409"/>
          </a:xfrm>
          <a:prstGeom prst="rect">
            <a:avLst/>
          </a:prstGeom>
        </p:spPr>
      </p:pic>
      <p:sp>
        <p:nvSpPr>
          <p:cNvPr id="9" name="Content Placeholder 8">
            <a:extLst>
              <a:ext uri="{FF2B5EF4-FFF2-40B4-BE49-F238E27FC236}">
                <a16:creationId xmlns:a16="http://schemas.microsoft.com/office/drawing/2014/main" id="{000B602C-3520-1D08-423C-6C7DD1D67FDF}"/>
              </a:ext>
            </a:extLst>
          </p:cNvPr>
          <p:cNvSpPr>
            <a:spLocks noGrp="1"/>
          </p:cNvSpPr>
          <p:nvPr>
            <p:ph idx="1"/>
          </p:nvPr>
        </p:nvSpPr>
        <p:spPr>
          <a:xfrm>
            <a:off x="4976876" y="585009"/>
            <a:ext cx="7051002" cy="5248863"/>
          </a:xfrm>
        </p:spPr>
        <p:txBody>
          <a:bodyPr>
            <a:normAutofit/>
          </a:bodyPr>
          <a:lstStyle/>
          <a:p>
            <a:pPr marL="0" indent="0" algn="just">
              <a:buNone/>
            </a:pPr>
            <a:r>
              <a:rPr lang="pl-PL" sz="1600" dirty="0" err="1"/>
              <a:t>OceanLotus</a:t>
            </a:r>
            <a:r>
              <a:rPr lang="pl-PL" sz="1600" dirty="0"/>
              <a:t>, znany również jako APT32, to grupa </a:t>
            </a:r>
            <a:r>
              <a:rPr lang="pl-PL" sz="1600" dirty="0" err="1"/>
              <a:t>hakerska</a:t>
            </a:r>
            <a:r>
              <a:rPr lang="pl-PL" sz="1600" dirty="0"/>
              <a:t> </a:t>
            </a:r>
            <a:r>
              <a:rPr lang="pl-PL" sz="1600" b="1" dirty="0"/>
              <a:t>związana z rządem Wietnamu</a:t>
            </a:r>
            <a:r>
              <a:rPr lang="pl-PL" sz="1600" dirty="0"/>
              <a:t>. Została oskarżona o </a:t>
            </a:r>
            <a:r>
              <a:rPr lang="pl-PL" sz="1600" dirty="0" err="1"/>
              <a:t>cyberszpiegostwo</a:t>
            </a:r>
            <a:r>
              <a:rPr lang="pl-PL" sz="1600" dirty="0"/>
              <a:t> wymierzone w dysydentów politycznych, urzędników państwowych i firmy mające powiązania z Wietnamem.</a:t>
            </a:r>
          </a:p>
          <a:p>
            <a:pPr marL="0" indent="0" algn="just">
              <a:buNone/>
            </a:pPr>
            <a:r>
              <a:rPr lang="pl-PL" sz="1600" dirty="0"/>
              <a:t>• W 2020 roku Bloomberg poinformował, że </a:t>
            </a:r>
            <a:r>
              <a:rPr lang="pl-PL" sz="1600" dirty="0" err="1"/>
              <a:t>OceanLotus</a:t>
            </a:r>
            <a:r>
              <a:rPr lang="pl-PL" sz="1600" dirty="0"/>
              <a:t> obrał za cel chińskie Ministerstwo Zarządzania Kryzysowego i rząd miejski Wuhan, aby uzyskać informacje o pandemii COVID-19. Wietnamskie Ministerstwo Spraw Zagranicznych nazwało oskarżenia bezpodstawnymi.</a:t>
            </a:r>
          </a:p>
          <a:p>
            <a:pPr marL="0" indent="0" algn="just">
              <a:buNone/>
            </a:pPr>
            <a:r>
              <a:rPr lang="pl-PL" sz="1600" dirty="0"/>
              <a:t>• W 2020 r. badacze firmy Kaspersky ujawnili, że </a:t>
            </a:r>
            <a:r>
              <a:rPr lang="pl-PL" sz="1600" dirty="0" err="1"/>
              <a:t>OceanLotus</a:t>
            </a:r>
            <a:r>
              <a:rPr lang="pl-PL" sz="1600" dirty="0"/>
              <a:t> wykorzystywał Sklep Google Play do dystrybucji szkodliwego oprogramowania. W listopadzie 2020 r. badacze </a:t>
            </a:r>
            <a:r>
              <a:rPr lang="pl-PL" sz="1600" dirty="0" err="1"/>
              <a:t>Volexity</a:t>
            </a:r>
            <a:r>
              <a:rPr lang="pl-PL" sz="1600" dirty="0"/>
              <a:t> ujawnili, że </a:t>
            </a:r>
            <a:r>
              <a:rPr lang="pl-PL" sz="1600" dirty="0" err="1"/>
              <a:t>OceanLotus</a:t>
            </a:r>
            <a:r>
              <a:rPr lang="pl-PL" sz="1600" dirty="0"/>
              <a:t> zakładał strony internetowe z fałszywymi wiadomościami i strony na Facebooku, aby zarówno angażować się w profilowanie sieci, jak i dystrybuować szkodliwe oprogramowanie. Według doniesień Facebook wyśledził działalność grupy do firmy informatycznej o nazwie </a:t>
            </a:r>
            <a:r>
              <a:rPr lang="pl-PL" sz="1600" dirty="0" err="1"/>
              <a:t>CyberOne</a:t>
            </a:r>
            <a:r>
              <a:rPr lang="pl-PL" sz="1600" dirty="0"/>
              <a:t> </a:t>
            </a:r>
            <a:r>
              <a:rPr lang="pl-PL" sz="1600" dirty="0" err="1"/>
              <a:t>Group</a:t>
            </a:r>
            <a:r>
              <a:rPr lang="pl-PL" sz="1600" dirty="0"/>
              <a:t> z Ho Chi Minh City.</a:t>
            </a:r>
          </a:p>
          <a:p>
            <a:pPr marL="0" indent="0" algn="just">
              <a:buNone/>
            </a:pPr>
            <a:r>
              <a:rPr lang="pl-PL" sz="1600" dirty="0"/>
              <a:t>• W lutym 2021 roku </a:t>
            </a:r>
            <a:r>
              <a:rPr lang="pl-PL" sz="1600" dirty="0" err="1"/>
              <a:t>Amnesty</a:t>
            </a:r>
            <a:r>
              <a:rPr lang="pl-PL" sz="1600" dirty="0"/>
              <a:t> International poinformowała, że </a:t>
            </a:r>
            <a:r>
              <a:rPr lang="pl-PL" sz="1600" dirty="0" err="1"/>
              <a:t>OceanLotus</a:t>
            </a:r>
            <a:r>
              <a:rPr lang="pl-PL" sz="1600" dirty="0"/>
              <a:t> przeprowadził szereg ataków spyware przeciwko wietnamskim działaczom praw człowieka, w tym </a:t>
            </a:r>
            <a:r>
              <a:rPr lang="pl-PL" sz="1600" dirty="0" err="1"/>
              <a:t>Bui</a:t>
            </a:r>
            <a:r>
              <a:rPr lang="pl-PL" sz="1600" dirty="0"/>
              <a:t> </a:t>
            </a:r>
            <a:r>
              <a:rPr lang="pl-PL" sz="1600" dirty="0" err="1"/>
              <a:t>Thanh</a:t>
            </a:r>
            <a:r>
              <a:rPr lang="pl-PL" sz="1600" dirty="0"/>
              <a:t> </a:t>
            </a:r>
            <a:r>
              <a:rPr lang="pl-PL" sz="1600" dirty="0" err="1"/>
              <a:t>Hieu</a:t>
            </a:r>
            <a:r>
              <a:rPr lang="pl-PL" sz="1600" dirty="0"/>
              <a:t>.</a:t>
            </a:r>
          </a:p>
          <a:p>
            <a:pPr marL="0" indent="0" algn="just">
              <a:buNone/>
            </a:pPr>
            <a:r>
              <a:rPr lang="pl-PL" sz="1600" dirty="0"/>
              <a:t>• W marcu 2021 roku poinformowano, że działalność grupy wpłynęła na pożar w centrum danych OVH we Francji</a:t>
            </a:r>
            <a:endParaRPr lang="en-US" sz="1600" dirty="0"/>
          </a:p>
        </p:txBody>
      </p:sp>
      <p:sp>
        <p:nvSpPr>
          <p:cNvPr id="24" name="Rectangle 18">
            <a:extLst>
              <a:ext uri="{FF2B5EF4-FFF2-40B4-BE49-F238E27FC236}">
                <a16:creationId xmlns:a16="http://schemas.microsoft.com/office/drawing/2014/main" id="{6B3C4597-DD46-4BFC-B999-C52879B95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6112341"/>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5" name="Rectangle 20">
            <a:extLst>
              <a:ext uri="{FF2B5EF4-FFF2-40B4-BE49-F238E27FC236}">
                <a16:creationId xmlns:a16="http://schemas.microsoft.com/office/drawing/2014/main" id="{632B59AC-0160-4F1D-934F-B7D8B6AE44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034272" y="3817404"/>
            <a:ext cx="54864" cy="457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 name="Slide Number Placeholder 5">
            <a:extLst>
              <a:ext uri="{FF2B5EF4-FFF2-40B4-BE49-F238E27FC236}">
                <a16:creationId xmlns:a16="http://schemas.microsoft.com/office/drawing/2014/main" id="{01329B96-76F7-F74E-18E0-49F7F736A2B6}"/>
              </a:ext>
            </a:extLst>
          </p:cNvPr>
          <p:cNvSpPr>
            <a:spLocks noGrp="1"/>
          </p:cNvSpPr>
          <p:nvPr>
            <p:ph type="sldNum" sz="quarter" idx="12"/>
          </p:nvPr>
        </p:nvSpPr>
        <p:spPr>
          <a:xfrm>
            <a:off x="8610600" y="6356350"/>
            <a:ext cx="2743200" cy="365125"/>
          </a:xfrm>
        </p:spPr>
        <p:txBody>
          <a:bodyPr>
            <a:normAutofit/>
          </a:bodyPr>
          <a:lstStyle/>
          <a:p>
            <a:pPr>
              <a:spcAft>
                <a:spcPts val="600"/>
              </a:spcAft>
            </a:pPr>
            <a:fld id="{038148EE-21A9-4AB9-9109-8DADC32CE80E}" type="slidenum">
              <a:rPr lang="pl-PL">
                <a:solidFill>
                  <a:schemeClr val="tx1">
                    <a:lumMod val="50000"/>
                    <a:lumOff val="50000"/>
                  </a:schemeClr>
                </a:solidFill>
              </a:rPr>
              <a:pPr>
                <a:spcAft>
                  <a:spcPts val="600"/>
                </a:spcAft>
              </a:pPr>
              <a:t>18</a:t>
            </a:fld>
            <a:endParaRPr lang="pl-PL">
              <a:solidFill>
                <a:schemeClr val="tx1">
                  <a:lumMod val="50000"/>
                  <a:lumOff val="50000"/>
                </a:schemeClr>
              </a:solidFill>
            </a:endParaRPr>
          </a:p>
        </p:txBody>
      </p:sp>
    </p:spTree>
    <p:extLst>
      <p:ext uri="{BB962C8B-B14F-4D97-AF65-F5344CB8AC3E}">
        <p14:creationId xmlns:p14="http://schemas.microsoft.com/office/powerpoint/2010/main" val="41286743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5A95F585-42B7-0DF8-494D-00DD5324DB0B}"/>
              </a:ext>
            </a:extLst>
          </p:cNvPr>
          <p:cNvSpPr>
            <a:spLocks noGrp="1"/>
          </p:cNvSpPr>
          <p:nvPr>
            <p:ph idx="1"/>
          </p:nvPr>
        </p:nvSpPr>
        <p:spPr>
          <a:xfrm>
            <a:off x="572493" y="2071316"/>
            <a:ext cx="6713552" cy="4119172"/>
          </a:xfrm>
        </p:spPr>
        <p:txBody>
          <a:bodyPr anchor="t">
            <a:normAutofit/>
          </a:bodyPr>
          <a:lstStyle/>
          <a:p>
            <a:pPr marL="0" indent="0">
              <a:buNone/>
            </a:pPr>
            <a:r>
              <a:rPr lang="pl-PL" sz="1400" dirty="0" err="1"/>
              <a:t>Mythic</a:t>
            </a:r>
            <a:r>
              <a:rPr lang="pl-PL" sz="1400" dirty="0"/>
              <a:t> Leopard to grupa zagrożeń </a:t>
            </a:r>
            <a:r>
              <a:rPr lang="pl-PL" sz="1400" b="1" dirty="0"/>
              <a:t>z siedzibą w Pakistanie</a:t>
            </a:r>
          </a:p>
          <a:p>
            <a:pPr marL="0" indent="0">
              <a:buNone/>
            </a:pPr>
            <a:r>
              <a:rPr lang="pl-PL" sz="1400" dirty="0"/>
              <a:t>• Głównie celuje w organizacje dyplomatyczne, obronne i badawcze w rządzie Indii oraz armię indyjską lub powiązane aktywa w Indiach i Afganistanie. </a:t>
            </a:r>
            <a:r>
              <a:rPr lang="pl-PL" sz="1400" dirty="0" err="1"/>
              <a:t>Mythic</a:t>
            </a:r>
            <a:r>
              <a:rPr lang="pl-PL" sz="1400" dirty="0"/>
              <a:t> Leopard wykorzystywał kilka zastrzeżonych rodzin </a:t>
            </a:r>
            <a:r>
              <a:rPr lang="pl-PL" sz="1400" dirty="0" err="1"/>
              <a:t>malware</a:t>
            </a:r>
            <a:r>
              <a:rPr lang="pl-PL" sz="1400" dirty="0"/>
              <a:t> dla systemów operacyjnych Windows i Android. Grupa jest zazwyczaj znana z działań szpiegowskich.</a:t>
            </a:r>
          </a:p>
          <a:p>
            <a:pPr marL="0" indent="0">
              <a:buNone/>
            </a:pPr>
            <a:r>
              <a:rPr lang="pl-PL" sz="1400" dirty="0"/>
              <a:t>• Gdy śledzono adresy IP, o których sądzono, że należą do </a:t>
            </a:r>
            <a:r>
              <a:rPr lang="pl-PL" sz="1400" dirty="0" err="1"/>
              <a:t>Mythic</a:t>
            </a:r>
            <a:r>
              <a:rPr lang="pl-PL" sz="1400" dirty="0"/>
              <a:t> Leopard, ustalono, że pochodzą z Pakistanu. Ataki były częścią szerszej operacji wielowektorowej, takiej jak </a:t>
            </a:r>
            <a:r>
              <a:rPr lang="pl-PL" sz="1400" dirty="0" err="1"/>
              <a:t>phishingowe</a:t>
            </a:r>
            <a:r>
              <a:rPr lang="pl-PL" sz="1400" dirty="0"/>
              <a:t> kampanie </a:t>
            </a:r>
            <a:r>
              <a:rPr lang="pl-PL" sz="1400" dirty="0" err="1"/>
              <a:t>emailowe</a:t>
            </a:r>
            <a:r>
              <a:rPr lang="pl-PL" sz="1400" dirty="0"/>
              <a:t> i strony internetowe typu </a:t>
            </a:r>
            <a:r>
              <a:rPr lang="pl-PL" sz="1400" dirty="0" err="1"/>
              <a:t>watering</a:t>
            </a:r>
            <a:r>
              <a:rPr lang="pl-PL" sz="1400" dirty="0"/>
              <a:t> hole, dostarczające wyspecjalizowane RAT-y o nazwie Crimson i </a:t>
            </a:r>
            <a:r>
              <a:rPr lang="pl-PL" sz="1400" dirty="0" err="1"/>
              <a:t>Peppy</a:t>
            </a:r>
            <a:r>
              <a:rPr lang="pl-PL" sz="1400" dirty="0"/>
              <a:t>. Te RAT-y mogą wyprowadzać informacje, robić zrzuty ekranu i nagrywać strumienie z kamer internetowych.</a:t>
            </a:r>
          </a:p>
          <a:p>
            <a:pPr marL="0" indent="0">
              <a:buNone/>
            </a:pPr>
            <a:r>
              <a:rPr lang="pl-PL" sz="1400" dirty="0"/>
              <a:t>• </a:t>
            </a:r>
            <a:r>
              <a:rPr lang="pl-PL" sz="1400" dirty="0" err="1"/>
              <a:t>Mythic</a:t>
            </a:r>
            <a:r>
              <a:rPr lang="pl-PL" sz="1400" dirty="0"/>
              <a:t> Leopard tworzy również fałszywe domeny, które naśladują legalne organizacje wojskowe i obronne jako główny element ich operacji. Stwierdzono, że aktor zagrożeń wykorzystał w kampanii kilka metod dostarczania. Są to pliki wykonywalne maskujące się jako instalatory legalnych aplikacji, pliki archiwalne i złośliwe dokumenty w celu wycelowania w indyjskie podmioty i osoby. Te łańcuchy infekcji były widoczne w umieszczaniu różnych typów implantów nie obserwowanych wcześniej.</a:t>
            </a:r>
            <a:endParaRPr lang="en-US" sz="1400" dirty="0"/>
          </a:p>
        </p:txBody>
      </p:sp>
      <p:pic>
        <p:nvPicPr>
          <p:cNvPr id="8" name="Picture 7">
            <a:extLst>
              <a:ext uri="{FF2B5EF4-FFF2-40B4-BE49-F238E27FC236}">
                <a16:creationId xmlns:a16="http://schemas.microsoft.com/office/drawing/2014/main" id="{6EA7F4FC-CE05-2FB0-55B3-67E2A58C572D}"/>
              </a:ext>
            </a:extLst>
          </p:cNvPr>
          <p:cNvPicPr>
            <a:picLocks noChangeAspect="1"/>
          </p:cNvPicPr>
          <p:nvPr/>
        </p:nvPicPr>
        <p:blipFill rotWithShape="1">
          <a:blip r:embed="rId2"/>
          <a:srcRect l="20929" r="10046" b="3"/>
          <a:stretch/>
        </p:blipFill>
        <p:spPr>
          <a:xfrm>
            <a:off x="7675658" y="2093976"/>
            <a:ext cx="3941064" cy="4096512"/>
          </a:xfrm>
          <a:prstGeom prst="rect">
            <a:avLst/>
          </a:prstGeom>
        </p:spPr>
      </p:pic>
      <p:sp>
        <p:nvSpPr>
          <p:cNvPr id="6" name="Slide Number Placeholder 5">
            <a:extLst>
              <a:ext uri="{FF2B5EF4-FFF2-40B4-BE49-F238E27FC236}">
                <a16:creationId xmlns:a16="http://schemas.microsoft.com/office/drawing/2014/main" id="{21BF0663-35EE-9100-D5A1-923C9B057455}"/>
              </a:ext>
            </a:extLst>
          </p:cNvPr>
          <p:cNvSpPr>
            <a:spLocks noGrp="1"/>
          </p:cNvSpPr>
          <p:nvPr>
            <p:ph type="sldNum" sz="quarter" idx="12"/>
          </p:nvPr>
        </p:nvSpPr>
        <p:spPr>
          <a:xfrm>
            <a:off x="8610600" y="6356350"/>
            <a:ext cx="2743200" cy="365125"/>
          </a:xfrm>
        </p:spPr>
        <p:txBody>
          <a:bodyPr>
            <a:normAutofit/>
          </a:bodyPr>
          <a:lstStyle/>
          <a:p>
            <a:pPr>
              <a:spcAft>
                <a:spcPts val="600"/>
              </a:spcAft>
            </a:pPr>
            <a:fld id="{038148EE-21A9-4AB9-9109-8DADC32CE80E}" type="slidenum">
              <a:rPr lang="pl-PL" smtClean="0"/>
              <a:pPr>
                <a:spcAft>
                  <a:spcPts val="600"/>
                </a:spcAft>
              </a:pPr>
              <a:t>19</a:t>
            </a:fld>
            <a:endParaRPr lang="pl-PL"/>
          </a:p>
        </p:txBody>
      </p:sp>
    </p:spTree>
    <p:extLst>
      <p:ext uri="{BB962C8B-B14F-4D97-AF65-F5344CB8AC3E}">
        <p14:creationId xmlns:p14="http://schemas.microsoft.com/office/powerpoint/2010/main" val="8764013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6" name="Rectangle 54">
            <a:extLst>
              <a:ext uri="{FF2B5EF4-FFF2-40B4-BE49-F238E27FC236}">
                <a16:creationId xmlns:a16="http://schemas.microsoft.com/office/drawing/2014/main" id="{637B2035-1FCB-439A-B421-095E136C7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56">
            <a:extLst>
              <a:ext uri="{FF2B5EF4-FFF2-40B4-BE49-F238E27FC236}">
                <a16:creationId xmlns:a16="http://schemas.microsoft.com/office/drawing/2014/main" id="{676D6CDF-C512-4739-B158-55EE955E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3"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275AA7-1798-BBCF-CB76-8EF0DC3AC15B}"/>
              </a:ext>
            </a:extLst>
          </p:cNvPr>
          <p:cNvSpPr>
            <a:spLocks noGrp="1"/>
          </p:cNvSpPr>
          <p:nvPr>
            <p:ph type="title"/>
          </p:nvPr>
        </p:nvSpPr>
        <p:spPr>
          <a:xfrm>
            <a:off x="1137033" y="670559"/>
            <a:ext cx="4683321" cy="2148841"/>
          </a:xfrm>
        </p:spPr>
        <p:txBody>
          <a:bodyPr anchor="t">
            <a:normAutofit/>
          </a:bodyPr>
          <a:lstStyle/>
          <a:p>
            <a:r>
              <a:rPr lang="pl-PL" sz="3400"/>
              <a:t>Cyberbezpieczeństwo definicja oraz kilka słów o „Infrastrukturze krytycznej i jej ochronie” </a:t>
            </a:r>
          </a:p>
        </p:txBody>
      </p:sp>
      <p:pic>
        <p:nvPicPr>
          <p:cNvPr id="7" name="Picture 6">
            <a:extLst>
              <a:ext uri="{FF2B5EF4-FFF2-40B4-BE49-F238E27FC236}">
                <a16:creationId xmlns:a16="http://schemas.microsoft.com/office/drawing/2014/main" id="{9B2C2C74-0495-3F2A-8525-F786315DE3D8}"/>
              </a:ext>
            </a:extLst>
          </p:cNvPr>
          <p:cNvPicPr>
            <a:picLocks noChangeAspect="1"/>
          </p:cNvPicPr>
          <p:nvPr/>
        </p:nvPicPr>
        <p:blipFill rotWithShape="1">
          <a:blip r:embed="rId2"/>
          <a:srcRect l="4904" r="12822" b="2"/>
          <a:stretch/>
        </p:blipFill>
        <p:spPr>
          <a:xfrm>
            <a:off x="1" y="3105151"/>
            <a:ext cx="6448424" cy="3752849"/>
          </a:xfrm>
          <a:custGeom>
            <a:avLst/>
            <a:gdLst/>
            <a:ahLst/>
            <a:cxnLst/>
            <a:rect l="l" t="t" r="r" b="b"/>
            <a:pathLst>
              <a:path w="6448424" h="3752849">
                <a:moveTo>
                  <a:pt x="0" y="0"/>
                </a:moveTo>
                <a:lnTo>
                  <a:pt x="137978" y="22215"/>
                </a:lnTo>
                <a:cubicBezTo>
                  <a:pt x="196046" y="32277"/>
                  <a:pt x="252469" y="42437"/>
                  <a:pt x="295660" y="49771"/>
                </a:cubicBezTo>
                <a:cubicBezTo>
                  <a:pt x="364885" y="66610"/>
                  <a:pt x="403214" y="32071"/>
                  <a:pt x="456941" y="65635"/>
                </a:cubicBezTo>
                <a:cubicBezTo>
                  <a:pt x="529612" y="69090"/>
                  <a:pt x="662508" y="71245"/>
                  <a:pt x="731691" y="70501"/>
                </a:cubicBezTo>
                <a:cubicBezTo>
                  <a:pt x="768741" y="62400"/>
                  <a:pt x="808263" y="64633"/>
                  <a:pt x="841820" y="61171"/>
                </a:cubicBezTo>
                <a:cubicBezTo>
                  <a:pt x="958973" y="43639"/>
                  <a:pt x="1009730" y="45863"/>
                  <a:pt x="1068219" y="39136"/>
                </a:cubicBezTo>
                <a:cubicBezTo>
                  <a:pt x="1104329" y="33447"/>
                  <a:pt x="1156536" y="44203"/>
                  <a:pt x="1174190" y="38808"/>
                </a:cubicBezTo>
                <a:cubicBezTo>
                  <a:pt x="1188943" y="36385"/>
                  <a:pt x="1213832" y="14880"/>
                  <a:pt x="1225923" y="34507"/>
                </a:cubicBezTo>
                <a:cubicBezTo>
                  <a:pt x="1305283" y="8501"/>
                  <a:pt x="1319617" y="30839"/>
                  <a:pt x="1385617" y="18003"/>
                </a:cubicBezTo>
                <a:cubicBezTo>
                  <a:pt x="1461876" y="-26747"/>
                  <a:pt x="1519510" y="56342"/>
                  <a:pt x="1563967" y="4638"/>
                </a:cubicBezTo>
                <a:lnTo>
                  <a:pt x="1676634" y="10582"/>
                </a:lnTo>
                <a:lnTo>
                  <a:pt x="1769429" y="20265"/>
                </a:lnTo>
                <a:cubicBezTo>
                  <a:pt x="1790625" y="23534"/>
                  <a:pt x="1880369" y="18448"/>
                  <a:pt x="1900584" y="27732"/>
                </a:cubicBezTo>
                <a:cubicBezTo>
                  <a:pt x="2072430" y="22762"/>
                  <a:pt x="2014935" y="5831"/>
                  <a:pt x="2127041" y="22101"/>
                </a:cubicBezTo>
                <a:cubicBezTo>
                  <a:pt x="2168847" y="65820"/>
                  <a:pt x="2153052" y="28773"/>
                  <a:pt x="2211644" y="44507"/>
                </a:cubicBezTo>
                <a:cubicBezTo>
                  <a:pt x="2211201" y="9921"/>
                  <a:pt x="2277596" y="73686"/>
                  <a:pt x="2299605" y="38004"/>
                </a:cubicBezTo>
                <a:cubicBezTo>
                  <a:pt x="2309570" y="41997"/>
                  <a:pt x="2318531" y="46991"/>
                  <a:pt x="2327359" y="52270"/>
                </a:cubicBezTo>
                <a:lnTo>
                  <a:pt x="2331995" y="55017"/>
                </a:lnTo>
                <a:lnTo>
                  <a:pt x="2353777" y="59755"/>
                </a:lnTo>
                <a:lnTo>
                  <a:pt x="2355893" y="68914"/>
                </a:lnTo>
                <a:lnTo>
                  <a:pt x="2385794" y="81650"/>
                </a:lnTo>
                <a:cubicBezTo>
                  <a:pt x="2397613" y="85211"/>
                  <a:pt x="2411061" y="87627"/>
                  <a:pt x="2427010" y="88184"/>
                </a:cubicBezTo>
                <a:cubicBezTo>
                  <a:pt x="2486314" y="76422"/>
                  <a:pt x="2553170" y="126870"/>
                  <a:pt x="2627153" y="110451"/>
                </a:cubicBezTo>
                <a:cubicBezTo>
                  <a:pt x="2653722" y="107383"/>
                  <a:pt x="2732043" y="116068"/>
                  <a:pt x="2744462" y="128780"/>
                </a:cubicBezTo>
                <a:cubicBezTo>
                  <a:pt x="2760299" y="132873"/>
                  <a:pt x="2780248" y="130843"/>
                  <a:pt x="2785202" y="143610"/>
                </a:cubicBezTo>
                <a:cubicBezTo>
                  <a:pt x="2794558" y="159316"/>
                  <a:pt x="2856498" y="142821"/>
                  <a:pt x="2844667" y="159029"/>
                </a:cubicBezTo>
                <a:cubicBezTo>
                  <a:pt x="2888530" y="147871"/>
                  <a:pt x="2914187" y="181391"/>
                  <a:pt x="2946649" y="192330"/>
                </a:cubicBezTo>
                <a:cubicBezTo>
                  <a:pt x="2981872" y="180417"/>
                  <a:pt x="3015239" y="215115"/>
                  <a:pt x="3088812" y="226485"/>
                </a:cubicBezTo>
                <a:cubicBezTo>
                  <a:pt x="3127734" y="212524"/>
                  <a:pt x="3138301" y="234381"/>
                  <a:pt x="3208669" y="217774"/>
                </a:cubicBezTo>
                <a:cubicBezTo>
                  <a:pt x="3242208" y="219284"/>
                  <a:pt x="3229623" y="233297"/>
                  <a:pt x="3290045" y="235553"/>
                </a:cubicBezTo>
                <a:cubicBezTo>
                  <a:pt x="3399655" y="215239"/>
                  <a:pt x="3444518" y="245862"/>
                  <a:pt x="3529335" y="249571"/>
                </a:cubicBezTo>
                <a:cubicBezTo>
                  <a:pt x="3623697" y="257405"/>
                  <a:pt x="3587652" y="268832"/>
                  <a:pt x="3716766" y="252690"/>
                </a:cubicBezTo>
                <a:cubicBezTo>
                  <a:pt x="3723469" y="267318"/>
                  <a:pt x="3737863" y="269842"/>
                  <a:pt x="3765333" y="266823"/>
                </a:cubicBezTo>
                <a:cubicBezTo>
                  <a:pt x="3810754" y="271601"/>
                  <a:pt x="3792745" y="303866"/>
                  <a:pt x="3846897" y="290090"/>
                </a:cubicBezTo>
                <a:cubicBezTo>
                  <a:pt x="3830941" y="306608"/>
                  <a:pt x="3929114" y="308026"/>
                  <a:pt x="3900217" y="323590"/>
                </a:cubicBezTo>
                <a:cubicBezTo>
                  <a:pt x="3922367" y="343425"/>
                  <a:pt x="3948574" y="318948"/>
                  <a:pt x="3971444" y="336662"/>
                </a:cubicBezTo>
                <a:cubicBezTo>
                  <a:pt x="4002781" y="344193"/>
                  <a:pt x="3960997" y="315419"/>
                  <a:pt x="3997868" y="318867"/>
                </a:cubicBezTo>
                <a:cubicBezTo>
                  <a:pt x="4041159" y="326219"/>
                  <a:pt x="4055435" y="293981"/>
                  <a:pt x="4070852" y="339615"/>
                </a:cubicBezTo>
                <a:cubicBezTo>
                  <a:pt x="4121286" y="335828"/>
                  <a:pt x="4121920" y="355506"/>
                  <a:pt x="4180483" y="373369"/>
                </a:cubicBezTo>
                <a:cubicBezTo>
                  <a:pt x="4211379" y="366707"/>
                  <a:pt x="4230171" y="374664"/>
                  <a:pt x="4246264" y="387458"/>
                </a:cubicBezTo>
                <a:cubicBezTo>
                  <a:pt x="4308508" y="393310"/>
                  <a:pt x="4357326" y="416142"/>
                  <a:pt x="4423169" y="431783"/>
                </a:cubicBezTo>
                <a:lnTo>
                  <a:pt x="4446752" y="435383"/>
                </a:lnTo>
                <a:lnTo>
                  <a:pt x="4446954" y="435566"/>
                </a:lnTo>
                <a:cubicBezTo>
                  <a:pt x="4508528" y="480137"/>
                  <a:pt x="4617740" y="529869"/>
                  <a:pt x="4662523" y="553169"/>
                </a:cubicBezTo>
                <a:cubicBezTo>
                  <a:pt x="4720320" y="547046"/>
                  <a:pt x="4678644" y="560102"/>
                  <a:pt x="4715641" y="575354"/>
                </a:cubicBezTo>
                <a:cubicBezTo>
                  <a:pt x="4682056" y="593278"/>
                  <a:pt x="4768370" y="586520"/>
                  <a:pt x="4742071" y="614016"/>
                </a:cubicBezTo>
                <a:cubicBezTo>
                  <a:pt x="4749637" y="615922"/>
                  <a:pt x="4757797" y="616899"/>
                  <a:pt x="4766183" y="617675"/>
                </a:cubicBezTo>
                <a:lnTo>
                  <a:pt x="4770562" y="618094"/>
                </a:lnTo>
                <a:lnTo>
                  <a:pt x="4783240" y="624350"/>
                </a:lnTo>
                <a:lnTo>
                  <a:pt x="4792882" y="620401"/>
                </a:lnTo>
                <a:lnTo>
                  <a:pt x="4816310" y="625721"/>
                </a:lnTo>
                <a:cubicBezTo>
                  <a:pt x="4824144" y="628595"/>
                  <a:pt x="4831482" y="632720"/>
                  <a:pt x="4837953" y="638824"/>
                </a:cubicBezTo>
                <a:cubicBezTo>
                  <a:pt x="4848645" y="668753"/>
                  <a:pt x="4922266" y="669148"/>
                  <a:pt x="4933914" y="707398"/>
                </a:cubicBezTo>
                <a:cubicBezTo>
                  <a:pt x="4940833" y="719653"/>
                  <a:pt x="4978358" y="746502"/>
                  <a:pt x="4995259" y="744825"/>
                </a:cubicBezTo>
                <a:cubicBezTo>
                  <a:pt x="5005107" y="749034"/>
                  <a:pt x="5010567" y="758092"/>
                  <a:pt x="5024744" y="753396"/>
                </a:cubicBezTo>
                <a:cubicBezTo>
                  <a:pt x="5047511" y="761361"/>
                  <a:pt x="5109162" y="783016"/>
                  <a:pt x="5131877" y="792613"/>
                </a:cubicBezTo>
                <a:cubicBezTo>
                  <a:pt x="5132671" y="802792"/>
                  <a:pt x="5144554" y="806683"/>
                  <a:pt x="5161031" y="810975"/>
                </a:cubicBezTo>
                <a:lnTo>
                  <a:pt x="5176815" y="815342"/>
                </a:lnTo>
                <a:lnTo>
                  <a:pt x="5180064" y="831233"/>
                </a:lnTo>
                <a:cubicBezTo>
                  <a:pt x="5202966" y="819270"/>
                  <a:pt x="5188976" y="863361"/>
                  <a:pt x="5215059" y="865080"/>
                </a:cubicBezTo>
                <a:cubicBezTo>
                  <a:pt x="5235765" y="864786"/>
                  <a:pt x="5236347" y="878098"/>
                  <a:pt x="5245643" y="887119"/>
                </a:cubicBezTo>
                <a:cubicBezTo>
                  <a:pt x="5267660" y="891609"/>
                  <a:pt x="5295742" y="939348"/>
                  <a:pt x="5295952" y="957174"/>
                </a:cubicBezTo>
                <a:cubicBezTo>
                  <a:pt x="5284322" y="1008946"/>
                  <a:pt x="5374979" y="1038019"/>
                  <a:pt x="5367826" y="1079140"/>
                </a:cubicBezTo>
                <a:cubicBezTo>
                  <a:pt x="5371668" y="1089190"/>
                  <a:pt x="5377921" y="1097135"/>
                  <a:pt x="5385646" y="1103730"/>
                </a:cubicBezTo>
                <a:lnTo>
                  <a:pt x="5410965" y="1119397"/>
                </a:lnTo>
                <a:lnTo>
                  <a:pt x="5436960" y="1130910"/>
                </a:lnTo>
                <a:lnTo>
                  <a:pt x="5442083" y="1133134"/>
                </a:lnTo>
                <a:cubicBezTo>
                  <a:pt x="5451910" y="1137346"/>
                  <a:pt x="5457170" y="1169188"/>
                  <a:pt x="5465219" y="1174479"/>
                </a:cubicBezTo>
                <a:cubicBezTo>
                  <a:pt x="5488744" y="1195184"/>
                  <a:pt x="5467141" y="1223401"/>
                  <a:pt x="5488171" y="1238604"/>
                </a:cubicBezTo>
                <a:cubicBezTo>
                  <a:pt x="5523491" y="1271811"/>
                  <a:pt x="5486623" y="1305961"/>
                  <a:pt x="5562172" y="1320840"/>
                </a:cubicBezTo>
                <a:cubicBezTo>
                  <a:pt x="5601634" y="1385316"/>
                  <a:pt x="5636528" y="1453139"/>
                  <a:pt x="5686905" y="1512529"/>
                </a:cubicBezTo>
                <a:cubicBezTo>
                  <a:pt x="5729049" y="1575678"/>
                  <a:pt x="5699691" y="1553768"/>
                  <a:pt x="5748726" y="1623716"/>
                </a:cubicBezTo>
                <a:cubicBezTo>
                  <a:pt x="5783098" y="1689734"/>
                  <a:pt x="5789710" y="1639740"/>
                  <a:pt x="5842593" y="1726595"/>
                </a:cubicBezTo>
                <a:cubicBezTo>
                  <a:pt x="5837824" y="1733043"/>
                  <a:pt x="5862023" y="1845188"/>
                  <a:pt x="5861042" y="1851837"/>
                </a:cubicBezTo>
                <a:cubicBezTo>
                  <a:pt x="5874156" y="1887981"/>
                  <a:pt x="5901790" y="1919218"/>
                  <a:pt x="5921290" y="1943460"/>
                </a:cubicBezTo>
                <a:lnTo>
                  <a:pt x="5978046" y="1997284"/>
                </a:lnTo>
                <a:lnTo>
                  <a:pt x="5992479" y="2056720"/>
                </a:lnTo>
                <a:cubicBezTo>
                  <a:pt x="6011078" y="2079033"/>
                  <a:pt x="6072687" y="2117397"/>
                  <a:pt x="6089639" y="2131171"/>
                </a:cubicBezTo>
                <a:lnTo>
                  <a:pt x="6094199" y="2139379"/>
                </a:lnTo>
                <a:lnTo>
                  <a:pt x="6094822" y="2139386"/>
                </a:lnTo>
                <a:cubicBezTo>
                  <a:pt x="6096947" y="2140841"/>
                  <a:pt x="6098876" y="2143416"/>
                  <a:pt x="6100692" y="2147736"/>
                </a:cubicBezTo>
                <a:lnTo>
                  <a:pt x="6102516" y="2154343"/>
                </a:lnTo>
                <a:lnTo>
                  <a:pt x="6111361" y="2170264"/>
                </a:lnTo>
                <a:lnTo>
                  <a:pt x="6215475" y="2270153"/>
                </a:lnTo>
                <a:lnTo>
                  <a:pt x="6255966" y="2335401"/>
                </a:lnTo>
                <a:lnTo>
                  <a:pt x="6272711" y="2385144"/>
                </a:lnTo>
                <a:cubicBezTo>
                  <a:pt x="6282320" y="2406495"/>
                  <a:pt x="6299066" y="2405139"/>
                  <a:pt x="6304347" y="2439388"/>
                </a:cubicBezTo>
                <a:cubicBezTo>
                  <a:pt x="6297131" y="2486231"/>
                  <a:pt x="6325530" y="2500962"/>
                  <a:pt x="6326729" y="2549400"/>
                </a:cubicBezTo>
                <a:cubicBezTo>
                  <a:pt x="6325926" y="2572066"/>
                  <a:pt x="6339111" y="2599957"/>
                  <a:pt x="6344663" y="2628839"/>
                </a:cubicBezTo>
                <a:lnTo>
                  <a:pt x="6375811" y="2639204"/>
                </a:lnTo>
                <a:cubicBezTo>
                  <a:pt x="6375427" y="2643533"/>
                  <a:pt x="6375041" y="2647863"/>
                  <a:pt x="6374657" y="2652193"/>
                </a:cubicBezTo>
                <a:cubicBezTo>
                  <a:pt x="6373555" y="2658134"/>
                  <a:pt x="6371943" y="2662665"/>
                  <a:pt x="6369740" y="2664642"/>
                </a:cubicBezTo>
                <a:cubicBezTo>
                  <a:pt x="6368032" y="2674540"/>
                  <a:pt x="6371528" y="2686899"/>
                  <a:pt x="6361964" y="2690172"/>
                </a:cubicBezTo>
                <a:cubicBezTo>
                  <a:pt x="6350507" y="2696218"/>
                  <a:pt x="6369375" y="2734440"/>
                  <a:pt x="6355511" y="2727335"/>
                </a:cubicBezTo>
                <a:cubicBezTo>
                  <a:pt x="6358746" y="2734104"/>
                  <a:pt x="6360434" y="2742096"/>
                  <a:pt x="6361058" y="2750592"/>
                </a:cubicBezTo>
                <a:cubicBezTo>
                  <a:pt x="6361013" y="2751998"/>
                  <a:pt x="6360970" y="2753408"/>
                  <a:pt x="6360926" y="2754814"/>
                </a:cubicBezTo>
                <a:lnTo>
                  <a:pt x="6339285" y="2810353"/>
                </a:lnTo>
                <a:cubicBezTo>
                  <a:pt x="6360091" y="2854187"/>
                  <a:pt x="6313103" y="2870086"/>
                  <a:pt x="6325672" y="2908809"/>
                </a:cubicBezTo>
                <a:cubicBezTo>
                  <a:pt x="6341563" y="2966972"/>
                  <a:pt x="6291836" y="2935388"/>
                  <a:pt x="6333498" y="3009772"/>
                </a:cubicBezTo>
                <a:cubicBezTo>
                  <a:pt x="6345476" y="3039254"/>
                  <a:pt x="6345955" y="3068963"/>
                  <a:pt x="6334947" y="3095405"/>
                </a:cubicBezTo>
                <a:lnTo>
                  <a:pt x="6344768" y="3155941"/>
                </a:lnTo>
                <a:cubicBezTo>
                  <a:pt x="6348643" y="3153663"/>
                  <a:pt x="6311793" y="3186588"/>
                  <a:pt x="6314754" y="3197987"/>
                </a:cubicBezTo>
                <a:cubicBezTo>
                  <a:pt x="6318695" y="3221971"/>
                  <a:pt x="6319257" y="3226752"/>
                  <a:pt x="6304230" y="3239690"/>
                </a:cubicBezTo>
                <a:cubicBezTo>
                  <a:pt x="6306321" y="3248567"/>
                  <a:pt x="6307305" y="3254005"/>
                  <a:pt x="6308837" y="3264003"/>
                </a:cubicBezTo>
                <a:cubicBezTo>
                  <a:pt x="6301812" y="3288243"/>
                  <a:pt x="6298529" y="3302527"/>
                  <a:pt x="6309285" y="3324103"/>
                </a:cubicBezTo>
                <a:cubicBezTo>
                  <a:pt x="6301188" y="3343007"/>
                  <a:pt x="6329285" y="3359307"/>
                  <a:pt x="6342503" y="3405661"/>
                </a:cubicBezTo>
                <a:cubicBezTo>
                  <a:pt x="6338012" y="3447477"/>
                  <a:pt x="6408325" y="3505721"/>
                  <a:pt x="6401531" y="3550593"/>
                </a:cubicBezTo>
                <a:cubicBezTo>
                  <a:pt x="6395655" y="3579549"/>
                  <a:pt x="6423437" y="3594758"/>
                  <a:pt x="6427705" y="3624684"/>
                </a:cubicBezTo>
                <a:cubicBezTo>
                  <a:pt x="6416402" y="3629199"/>
                  <a:pt x="6435787" y="3639516"/>
                  <a:pt x="6448424" y="3657106"/>
                </a:cubicBezTo>
                <a:lnTo>
                  <a:pt x="6444014" y="3752742"/>
                </a:lnTo>
                <a:cubicBezTo>
                  <a:pt x="6443990" y="3752777"/>
                  <a:pt x="6443967" y="3752813"/>
                  <a:pt x="6443946" y="3752849"/>
                </a:cubicBezTo>
                <a:lnTo>
                  <a:pt x="0" y="3752849"/>
                </a:lnTo>
                <a:close/>
              </a:path>
            </a:pathLst>
          </a:custGeom>
        </p:spPr>
      </p:pic>
      <p:sp>
        <p:nvSpPr>
          <p:cNvPr id="78" name="Content Placeholder 2">
            <a:extLst>
              <a:ext uri="{FF2B5EF4-FFF2-40B4-BE49-F238E27FC236}">
                <a16:creationId xmlns:a16="http://schemas.microsoft.com/office/drawing/2014/main" id="{4A7249C3-204E-EEE6-AE16-3AA332500CD4}"/>
              </a:ext>
            </a:extLst>
          </p:cNvPr>
          <p:cNvSpPr>
            <a:spLocks noGrp="1"/>
          </p:cNvSpPr>
          <p:nvPr>
            <p:ph idx="1"/>
          </p:nvPr>
        </p:nvSpPr>
        <p:spPr>
          <a:xfrm>
            <a:off x="6797004" y="670559"/>
            <a:ext cx="4555782" cy="5445076"/>
          </a:xfrm>
        </p:spPr>
        <p:txBody>
          <a:bodyPr anchor="t">
            <a:normAutofit/>
          </a:bodyPr>
          <a:lstStyle/>
          <a:p>
            <a:pPr marL="0" indent="0">
              <a:buNone/>
            </a:pPr>
            <a:r>
              <a:rPr lang="pl-PL" sz="1400" kern="100" dirty="0">
                <a:latin typeface="Calibri" panose="020F0502020204030204" pitchFamily="34" charset="0"/>
                <a:ea typeface="Calibri" panose="020F0502020204030204" pitchFamily="34" charset="0"/>
                <a:cs typeface="Times New Roman" panose="02020603050405020304" pitchFamily="18" charset="0"/>
              </a:rPr>
              <a:t>„</a:t>
            </a:r>
            <a:r>
              <a:rPr lang="pl-PL" sz="1400" b="1" kern="100" dirty="0">
                <a:latin typeface="Calibri" panose="020F0502020204030204" pitchFamily="34" charset="0"/>
                <a:ea typeface="Calibri" panose="020F0502020204030204" pitchFamily="34" charset="0"/>
                <a:cs typeface="Times New Roman" panose="02020603050405020304" pitchFamily="18" charset="0"/>
              </a:rPr>
              <a:t>S</a:t>
            </a:r>
            <a:r>
              <a:rPr lang="pl-PL" sz="1400" b="1" kern="100" dirty="0">
                <a:effectLst/>
                <a:latin typeface="Calibri" panose="020F0502020204030204" pitchFamily="34" charset="0"/>
                <a:ea typeface="Calibri" panose="020F0502020204030204" pitchFamily="34" charset="0"/>
                <a:cs typeface="Times New Roman" panose="02020603050405020304" pitchFamily="18" charset="0"/>
              </a:rPr>
              <a:t>tan systemów informacyjnych oznaczający odporność tych systemów, przy danym poziomie zaufania, na wszelkie działania naruszające dostępność, autentyczność, integralność lub poufność przetwarzanych danych lub związanych z nimi usług oferowanych przez te systemy informacyjne”</a:t>
            </a:r>
          </a:p>
          <a:p>
            <a:pPr marL="0" indent="0">
              <a:buNone/>
            </a:pPr>
            <a:r>
              <a:rPr lang="pl-PL" sz="1400" kern="100" dirty="0">
                <a:latin typeface="Calibri" panose="020F0502020204030204" pitchFamily="34" charset="0"/>
                <a:ea typeface="Calibri" panose="020F0502020204030204" pitchFamily="34" charset="0"/>
                <a:cs typeface="Times New Roman" panose="02020603050405020304" pitchFamily="18" charset="0"/>
              </a:rPr>
              <a:t>„</a:t>
            </a:r>
            <a:r>
              <a:rPr lang="pl-PL" sz="1400" kern="100" dirty="0">
                <a:effectLst/>
                <a:latin typeface="Calibri" panose="020F0502020204030204" pitchFamily="34" charset="0"/>
                <a:ea typeface="Calibri" panose="020F0502020204030204" pitchFamily="34" charset="0"/>
                <a:cs typeface="Times New Roman" panose="02020603050405020304" pitchFamily="18" charset="0"/>
              </a:rPr>
              <a:t>Infrastruktura krytyczna i jej ochrona”</a:t>
            </a:r>
          </a:p>
          <a:p>
            <a:pPr marL="0" indent="0">
              <a:buNone/>
            </a:pPr>
            <a:r>
              <a:rPr lang="pl-PL" sz="1400" kern="100" dirty="0">
                <a:effectLst/>
                <a:latin typeface="Calibri" panose="020F0502020204030204" pitchFamily="34" charset="0"/>
                <a:ea typeface="Calibri" panose="020F0502020204030204" pitchFamily="34" charset="0"/>
                <a:cs typeface="Times New Roman" panose="02020603050405020304" pitchFamily="18" charset="0"/>
              </a:rPr>
              <a:t>• </a:t>
            </a:r>
            <a:r>
              <a:rPr lang="pl-PL" sz="1400" b="1" kern="100" dirty="0">
                <a:effectLst/>
                <a:latin typeface="Calibri" panose="020F0502020204030204" pitchFamily="34" charset="0"/>
                <a:ea typeface="Calibri" panose="020F0502020204030204" pitchFamily="34" charset="0"/>
                <a:cs typeface="Times New Roman" panose="02020603050405020304" pitchFamily="18" charset="0"/>
              </a:rPr>
              <a:t>Ustawa z dnia 26 kwietnia 2007 r. o zarządzaniu kryzysowym definiuje infrastrukturę krytyczną jako systemy oraz wchodzące w ich skład powiązane ze sobą funkcjonalnie obiekty, w tym obiekty budowlane, urządzenia, instalacje, usługi kluczowe dla bezpieczeństwa państwa i jego obywateli oraz służące zapewnieniu sprawnego funkcjonowania organów administracji publicznej, a także instytucji </a:t>
            </a:r>
            <a:br>
              <a:rPr lang="pl-PL" sz="1400" b="1" kern="100" dirty="0">
                <a:effectLst/>
                <a:latin typeface="Calibri" panose="020F0502020204030204" pitchFamily="34" charset="0"/>
                <a:ea typeface="Calibri" panose="020F0502020204030204" pitchFamily="34" charset="0"/>
                <a:cs typeface="Times New Roman" panose="02020603050405020304" pitchFamily="18" charset="0"/>
              </a:rPr>
            </a:br>
            <a:r>
              <a:rPr lang="pl-PL" sz="1400" b="1" kern="100" dirty="0">
                <a:effectLst/>
                <a:latin typeface="Calibri" panose="020F0502020204030204" pitchFamily="34" charset="0"/>
                <a:ea typeface="Calibri" panose="020F0502020204030204" pitchFamily="34" charset="0"/>
                <a:cs typeface="Times New Roman" panose="02020603050405020304" pitchFamily="18" charset="0"/>
              </a:rPr>
              <a:t>i przedsiębiorców</a:t>
            </a:r>
            <a:r>
              <a:rPr lang="pl-PL" sz="1400" kern="100" dirty="0">
                <a:effectLst/>
                <a:latin typeface="Calibri" panose="020F0502020204030204" pitchFamily="34" charset="0"/>
                <a:ea typeface="Calibri" panose="020F0502020204030204" pitchFamily="34" charset="0"/>
                <a:cs typeface="Times New Roman" panose="02020603050405020304" pitchFamily="18" charset="0"/>
              </a:rPr>
              <a:t>.</a:t>
            </a:r>
          </a:p>
          <a:p>
            <a:pPr marL="0" indent="0">
              <a:buNone/>
            </a:pPr>
            <a:r>
              <a:rPr lang="pl-PL" sz="1400" kern="100" dirty="0">
                <a:effectLst/>
                <a:latin typeface="Calibri" panose="020F0502020204030204" pitchFamily="34" charset="0"/>
                <a:ea typeface="Calibri" panose="020F0502020204030204" pitchFamily="34" charset="0"/>
                <a:cs typeface="Times New Roman" panose="02020603050405020304" pitchFamily="18" charset="0"/>
              </a:rPr>
              <a:t>• Zakres ochrony infrastruktury krytycznej został sprecyzowany w Narodowym Programie Ochrony Infrastruktury Krytycznej wydanym przez Rządowe Centrum Bezpieczeństwa (pierwsze wydanie 2013, aktualizacja 2015).</a:t>
            </a:r>
          </a:p>
          <a:p>
            <a:pPr marL="0" indent="0">
              <a:buNone/>
            </a:pPr>
            <a:r>
              <a:rPr lang="pl-PL" sz="1400" dirty="0"/>
              <a:t>Zgodnie z zapisami wymienionego dokumentu ochrona infrastruktury krytycznej obejmuje ochronę: fizyczną, techniczną, osobową, teleinformatyczną, prawną oraz plany odbudowy. </a:t>
            </a:r>
          </a:p>
        </p:txBody>
      </p:sp>
      <p:sp>
        <p:nvSpPr>
          <p:cNvPr id="9" name="Slide Number Placeholder 8">
            <a:extLst>
              <a:ext uri="{FF2B5EF4-FFF2-40B4-BE49-F238E27FC236}">
                <a16:creationId xmlns:a16="http://schemas.microsoft.com/office/drawing/2014/main" id="{4CC64AA5-0545-6084-4E33-F002A11E4556}"/>
              </a:ext>
            </a:extLst>
          </p:cNvPr>
          <p:cNvSpPr>
            <a:spLocks noGrp="1"/>
          </p:cNvSpPr>
          <p:nvPr>
            <p:ph type="sldNum" sz="quarter" idx="12"/>
          </p:nvPr>
        </p:nvSpPr>
        <p:spPr>
          <a:xfrm>
            <a:off x="8610600" y="6356350"/>
            <a:ext cx="2743200" cy="365125"/>
          </a:xfrm>
        </p:spPr>
        <p:txBody>
          <a:bodyPr>
            <a:normAutofit/>
          </a:bodyPr>
          <a:lstStyle/>
          <a:p>
            <a:pPr>
              <a:spcAft>
                <a:spcPts val="600"/>
              </a:spcAft>
            </a:pPr>
            <a:fld id="{038148EE-21A9-4AB9-9109-8DADC32CE80E}" type="slidenum">
              <a:rPr lang="pl-PL" sz="1000"/>
              <a:pPr>
                <a:spcAft>
                  <a:spcPts val="600"/>
                </a:spcAft>
              </a:pPr>
              <a:t>2</a:t>
            </a:fld>
            <a:endParaRPr lang="pl-PL" sz="1000"/>
          </a:p>
        </p:txBody>
      </p:sp>
    </p:spTree>
    <p:extLst>
      <p:ext uri="{BB962C8B-B14F-4D97-AF65-F5344CB8AC3E}">
        <p14:creationId xmlns:p14="http://schemas.microsoft.com/office/powerpoint/2010/main" val="2741252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6">
            <a:extLst>
              <a:ext uri="{FF2B5EF4-FFF2-40B4-BE49-F238E27FC236}">
                <a16:creationId xmlns:a16="http://schemas.microsoft.com/office/drawing/2014/main" id="{6A84B152-3496-4C52-AF08-97AFFC09D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6" name="Freeform: Shape 18">
            <a:extLst>
              <a:ext uri="{FF2B5EF4-FFF2-40B4-BE49-F238E27FC236}">
                <a16:creationId xmlns:a16="http://schemas.microsoft.com/office/drawing/2014/main" id="{6B2ADB95-0FA3-4BD7-A8AC-89D014A8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Content Placeholder 8">
            <a:extLst>
              <a:ext uri="{FF2B5EF4-FFF2-40B4-BE49-F238E27FC236}">
                <a16:creationId xmlns:a16="http://schemas.microsoft.com/office/drawing/2014/main" id="{E5044510-CD1E-6A9A-9D3D-CA794C26D4F8}"/>
              </a:ext>
            </a:extLst>
          </p:cNvPr>
          <p:cNvSpPr>
            <a:spLocks noGrp="1"/>
          </p:cNvSpPr>
          <p:nvPr>
            <p:ph idx="1"/>
          </p:nvPr>
        </p:nvSpPr>
        <p:spPr>
          <a:xfrm>
            <a:off x="534572" y="914400"/>
            <a:ext cx="5696989" cy="5262563"/>
          </a:xfrm>
        </p:spPr>
        <p:txBody>
          <a:bodyPr>
            <a:normAutofit/>
          </a:bodyPr>
          <a:lstStyle/>
          <a:p>
            <a:pPr marL="0" indent="0" algn="just">
              <a:buNone/>
            </a:pPr>
            <a:r>
              <a:rPr lang="pl-PL" sz="1600" dirty="0" err="1"/>
              <a:t>Charming</a:t>
            </a:r>
            <a:r>
              <a:rPr lang="pl-PL" sz="1600" dirty="0"/>
              <a:t> </a:t>
            </a:r>
            <a:r>
              <a:rPr lang="pl-PL" sz="1600" dirty="0" err="1"/>
              <a:t>Kitten</a:t>
            </a:r>
            <a:r>
              <a:rPr lang="pl-PL" sz="1600" dirty="0"/>
              <a:t> (inne pseudonimy to APT35 (przez </a:t>
            </a:r>
            <a:r>
              <a:rPr lang="pl-PL" sz="1600" dirty="0" err="1"/>
              <a:t>Mandiant</a:t>
            </a:r>
            <a:r>
              <a:rPr lang="pl-PL" sz="1600" dirty="0"/>
              <a:t>), </a:t>
            </a:r>
            <a:r>
              <a:rPr lang="pl-PL" sz="1600" dirty="0" err="1"/>
              <a:t>Phosphorus</a:t>
            </a:r>
            <a:r>
              <a:rPr lang="pl-PL" sz="1600" dirty="0"/>
              <a:t> (przez Microsoft), </a:t>
            </a:r>
            <a:r>
              <a:rPr lang="pl-PL" sz="1600" dirty="0" err="1"/>
              <a:t>Ajax</a:t>
            </a:r>
            <a:r>
              <a:rPr lang="pl-PL" sz="1600" dirty="0"/>
              <a:t> Security (przez </a:t>
            </a:r>
            <a:r>
              <a:rPr lang="pl-PL" sz="1600" dirty="0" err="1"/>
              <a:t>FireEye</a:t>
            </a:r>
            <a:r>
              <a:rPr lang="pl-PL" sz="1600" dirty="0"/>
              <a:t>), </a:t>
            </a:r>
            <a:r>
              <a:rPr lang="pl-PL" sz="1600" dirty="0" err="1"/>
              <a:t>NewsBeef</a:t>
            </a:r>
            <a:r>
              <a:rPr lang="pl-PL" sz="1600" dirty="0"/>
              <a:t> (przez Kaspersky), </a:t>
            </a:r>
            <a:r>
              <a:rPr lang="pl-PL" sz="1600" b="1" dirty="0"/>
              <a:t>to irańska rządowa grupa </a:t>
            </a:r>
            <a:r>
              <a:rPr lang="pl-PL" sz="1600" b="1" dirty="0" err="1"/>
              <a:t>cyberwojenna</a:t>
            </a:r>
            <a:r>
              <a:rPr lang="pl-PL" sz="1600" b="1" dirty="0"/>
              <a:t> APT.</a:t>
            </a:r>
          </a:p>
          <a:p>
            <a:pPr marL="0" indent="0" algn="just">
              <a:buNone/>
            </a:pPr>
            <a:r>
              <a:rPr lang="pl-PL" sz="1600" dirty="0"/>
              <a:t>Badania przeprowadzone przez </a:t>
            </a:r>
            <a:r>
              <a:rPr lang="pl-PL" sz="1600" dirty="0" err="1"/>
              <a:t>FireEye</a:t>
            </a:r>
            <a:r>
              <a:rPr lang="pl-PL" sz="1600" dirty="0"/>
              <a:t> w 2018 roku sugerowały, że APT35 może rozszerzać swoje możliwości w zakresie złośliwego oprogramowania i kampanii włamań. Od tego czasu grupa znana jest z wykorzystywania </a:t>
            </a:r>
            <a:r>
              <a:rPr lang="pl-PL" sz="1600" dirty="0" err="1"/>
              <a:t>phishingu</a:t>
            </a:r>
            <a:r>
              <a:rPr lang="pl-PL" sz="1600" dirty="0"/>
              <a:t> do podszywania się pod strony internetowe firm, a także fałszywych kont i fałszywych domen DNS do wyłudzania haseł użytkowników.</a:t>
            </a:r>
          </a:p>
          <a:p>
            <a:pPr marL="0" indent="0" algn="just">
              <a:buNone/>
            </a:pPr>
            <a:r>
              <a:rPr lang="pl-PL" sz="1600" dirty="0"/>
              <a:t>W 2013 r. była sierżant techniczna Sił Powietrznych Stanów Zjednoczonych i kontrahent wywiadu wojskowego </a:t>
            </a:r>
            <a:r>
              <a:rPr lang="pl-PL" sz="1600" dirty="0" err="1"/>
              <a:t>Monica</a:t>
            </a:r>
            <a:r>
              <a:rPr lang="pl-PL" sz="1600" dirty="0"/>
              <a:t> Witt uciekła do Iranu, wiedząc, że może za to ponieść zarzuty karne ze strony Stanów Zjednoczonych. Jej przekazanie danych wywiadowczych rządowi Iranu spowodowało później Operację Szafranowa Róża, operację cyberwojny, która była wymierzona w amerykańskich kontrahentów wojskowych.</a:t>
            </a:r>
            <a:endParaRPr lang="en-US" sz="1600" dirty="0"/>
          </a:p>
        </p:txBody>
      </p:sp>
      <p:sp>
        <p:nvSpPr>
          <p:cNvPr id="28" name="Oval 20">
            <a:extLst>
              <a:ext uri="{FF2B5EF4-FFF2-40B4-BE49-F238E27FC236}">
                <a16:creationId xmlns:a16="http://schemas.microsoft.com/office/drawing/2014/main" id="{C924DBCE-E731-4B22-8181-A39C1D862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630884" cy="630884"/>
          </a:xfrm>
          <a:prstGeom prst="ellipse">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4CBF9756-6AC8-4C65-84DF-56FBFFA1D8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0227"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pic>
        <p:nvPicPr>
          <p:cNvPr id="8" name="Picture 7">
            <a:extLst>
              <a:ext uri="{FF2B5EF4-FFF2-40B4-BE49-F238E27FC236}">
                <a16:creationId xmlns:a16="http://schemas.microsoft.com/office/drawing/2014/main" id="{13ABCC98-312C-D45A-7DD1-89F4471E5E45}"/>
              </a:ext>
            </a:extLst>
          </p:cNvPr>
          <p:cNvPicPr>
            <a:picLocks noChangeAspect="1"/>
          </p:cNvPicPr>
          <p:nvPr/>
        </p:nvPicPr>
        <p:blipFill rotWithShape="1">
          <a:blip r:embed="rId2"/>
          <a:srcRect l="3584" r="4222" b="-2"/>
          <a:stretch/>
        </p:blipFill>
        <p:spPr>
          <a:xfrm>
            <a:off x="7751975" y="1075239"/>
            <a:ext cx="4128603" cy="4128603"/>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25" name="Freeform: Shape 24">
            <a:extLst>
              <a:ext uri="{FF2B5EF4-FFF2-40B4-BE49-F238E27FC236}">
                <a16:creationId xmlns:a16="http://schemas.microsoft.com/office/drawing/2014/main" id="{2D385988-EAAF-4C27-AF8A-2BFBECAF3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27" name="Straight Connector 26">
            <a:extLst>
              <a:ext uri="{FF2B5EF4-FFF2-40B4-BE49-F238E27FC236}">
                <a16:creationId xmlns:a16="http://schemas.microsoft.com/office/drawing/2014/main" id="{43621FD4-D14D-45D5-9A57-9A2DE5EA59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9" name="Freeform: Shape 28">
            <a:extLst>
              <a:ext uri="{FF2B5EF4-FFF2-40B4-BE49-F238E27FC236}">
                <a16:creationId xmlns:a16="http://schemas.microsoft.com/office/drawing/2014/main" id="{B621D332-7329-4994-8836-C429A51B7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Slide Number Placeholder 5">
            <a:extLst>
              <a:ext uri="{FF2B5EF4-FFF2-40B4-BE49-F238E27FC236}">
                <a16:creationId xmlns:a16="http://schemas.microsoft.com/office/drawing/2014/main" id="{FF797704-2A81-7003-77E5-398A131F83CE}"/>
              </a:ext>
            </a:extLst>
          </p:cNvPr>
          <p:cNvSpPr>
            <a:spLocks noGrp="1"/>
          </p:cNvSpPr>
          <p:nvPr>
            <p:ph type="sldNum" sz="quarter" idx="12"/>
          </p:nvPr>
        </p:nvSpPr>
        <p:spPr>
          <a:xfrm>
            <a:off x="8610600" y="6356350"/>
            <a:ext cx="2743200" cy="365125"/>
          </a:xfrm>
        </p:spPr>
        <p:txBody>
          <a:bodyPr>
            <a:normAutofit/>
          </a:bodyPr>
          <a:lstStyle/>
          <a:p>
            <a:pPr>
              <a:spcAft>
                <a:spcPts val="600"/>
              </a:spcAft>
            </a:pPr>
            <a:fld id="{038148EE-21A9-4AB9-9109-8DADC32CE80E}" type="slidenum">
              <a:rPr lang="pl-PL" smtClean="0"/>
              <a:pPr>
                <a:spcAft>
                  <a:spcPts val="600"/>
                </a:spcAft>
              </a:pPr>
              <a:t>20</a:t>
            </a:fld>
            <a:endParaRPr lang="pl-PL"/>
          </a:p>
        </p:txBody>
      </p:sp>
      <p:sp>
        <p:nvSpPr>
          <p:cNvPr id="31" name="Freeform: Shape 30">
            <a:extLst>
              <a:ext uri="{FF2B5EF4-FFF2-40B4-BE49-F238E27FC236}">
                <a16:creationId xmlns:a16="http://schemas.microsoft.com/office/drawing/2014/main" id="{2D20F754-35A9-4508-BE3C-C59996D143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42645403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6A462-872E-22FD-FD7A-46A2EDB2C64F}"/>
              </a:ext>
            </a:extLst>
          </p:cNvPr>
          <p:cNvSpPr>
            <a:spLocks noGrp="1"/>
          </p:cNvSpPr>
          <p:nvPr>
            <p:ph type="title"/>
          </p:nvPr>
        </p:nvSpPr>
        <p:spPr>
          <a:xfrm>
            <a:off x="838200" y="365125"/>
            <a:ext cx="10472225" cy="1325563"/>
          </a:xfrm>
        </p:spPr>
        <p:txBody>
          <a:bodyPr>
            <a:normAutofit/>
          </a:bodyPr>
          <a:lstStyle/>
          <a:p>
            <a:r>
              <a:rPr lang="pl-PL" sz="2400" dirty="0"/>
              <a:t>Pojęcie </a:t>
            </a:r>
            <a:r>
              <a:rPr lang="pl-PL" sz="2400" b="1" dirty="0"/>
              <a:t>Advanced </a:t>
            </a:r>
            <a:r>
              <a:rPr lang="pl-PL" sz="2400" b="1" dirty="0" err="1"/>
              <a:t>Persistent</a:t>
            </a:r>
            <a:r>
              <a:rPr lang="pl-PL" sz="2400" b="1" dirty="0"/>
              <a:t> </a:t>
            </a:r>
            <a:r>
              <a:rPr lang="pl-PL" sz="2400" b="1" dirty="0" err="1"/>
              <a:t>Threat</a:t>
            </a:r>
            <a:r>
              <a:rPr lang="pl-PL" sz="2400" b="1" dirty="0"/>
              <a:t> </a:t>
            </a:r>
            <a:r>
              <a:rPr lang="pl-PL" sz="2400" dirty="0"/>
              <a:t>(APT; zaawansowane trwałe zagrożenie) zostało utworzone przez analityków z amerykańskich Sił Powietrznych w 2006 roku. </a:t>
            </a:r>
            <a:br>
              <a:rPr lang="pl-PL" sz="2400" dirty="0"/>
            </a:br>
            <a:r>
              <a:rPr lang="pl-PL" sz="2400" dirty="0"/>
              <a:t>Działania grup APT.</a:t>
            </a:r>
          </a:p>
        </p:txBody>
      </p:sp>
      <p:pic>
        <p:nvPicPr>
          <p:cNvPr id="5" name="Content Placeholder 4">
            <a:extLst>
              <a:ext uri="{FF2B5EF4-FFF2-40B4-BE49-F238E27FC236}">
                <a16:creationId xmlns:a16="http://schemas.microsoft.com/office/drawing/2014/main" id="{A5D23BC5-5B19-DB2C-8BB5-5B4D973E44E7}"/>
              </a:ext>
            </a:extLst>
          </p:cNvPr>
          <p:cNvPicPr>
            <a:picLocks noGrp="1" noChangeAspect="1"/>
          </p:cNvPicPr>
          <p:nvPr>
            <p:ph idx="1"/>
          </p:nvPr>
        </p:nvPicPr>
        <p:blipFill>
          <a:blip r:embed="rId2"/>
          <a:stretch>
            <a:fillRect/>
          </a:stretch>
        </p:blipFill>
        <p:spPr>
          <a:xfrm>
            <a:off x="1167618" y="1690688"/>
            <a:ext cx="9622302" cy="5090532"/>
          </a:xfrm>
        </p:spPr>
      </p:pic>
      <p:sp>
        <p:nvSpPr>
          <p:cNvPr id="6" name="Slide Number Placeholder 5">
            <a:extLst>
              <a:ext uri="{FF2B5EF4-FFF2-40B4-BE49-F238E27FC236}">
                <a16:creationId xmlns:a16="http://schemas.microsoft.com/office/drawing/2014/main" id="{DA343912-1AC8-1BF9-1D10-111D944D7367}"/>
              </a:ext>
            </a:extLst>
          </p:cNvPr>
          <p:cNvSpPr>
            <a:spLocks noGrp="1"/>
          </p:cNvSpPr>
          <p:nvPr>
            <p:ph type="sldNum" sz="quarter" idx="12"/>
          </p:nvPr>
        </p:nvSpPr>
        <p:spPr/>
        <p:txBody>
          <a:bodyPr/>
          <a:lstStyle/>
          <a:p>
            <a:fld id="{038148EE-21A9-4AB9-9109-8DADC32CE80E}" type="slidenum">
              <a:rPr lang="pl-PL" smtClean="0"/>
              <a:t>21</a:t>
            </a:fld>
            <a:endParaRPr lang="pl-PL"/>
          </a:p>
        </p:txBody>
      </p:sp>
    </p:spTree>
    <p:extLst>
      <p:ext uri="{BB962C8B-B14F-4D97-AF65-F5344CB8AC3E}">
        <p14:creationId xmlns:p14="http://schemas.microsoft.com/office/powerpoint/2010/main" val="17224019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E33AA-A6B0-5C0C-CB13-EDD86D9D07F7}"/>
              </a:ext>
            </a:extLst>
          </p:cNvPr>
          <p:cNvSpPr>
            <a:spLocks noGrp="1"/>
          </p:cNvSpPr>
          <p:nvPr>
            <p:ph type="title"/>
          </p:nvPr>
        </p:nvSpPr>
        <p:spPr>
          <a:xfrm>
            <a:off x="6417733" y="490539"/>
            <a:ext cx="5291663" cy="819590"/>
          </a:xfrm>
        </p:spPr>
        <p:txBody>
          <a:bodyPr anchor="b">
            <a:normAutofit/>
          </a:bodyPr>
          <a:lstStyle/>
          <a:p>
            <a:r>
              <a:rPr lang="pl-PL" sz="3600" b="1" dirty="0"/>
              <a:t>Ochrona przed APT- ZASADY</a:t>
            </a:r>
          </a:p>
        </p:txBody>
      </p:sp>
      <p:pic>
        <p:nvPicPr>
          <p:cNvPr id="6" name="Picture 5">
            <a:extLst>
              <a:ext uri="{FF2B5EF4-FFF2-40B4-BE49-F238E27FC236}">
                <a16:creationId xmlns:a16="http://schemas.microsoft.com/office/drawing/2014/main" id="{CC7538DA-BB4F-F1C6-2886-736E38554C5D}"/>
              </a:ext>
            </a:extLst>
          </p:cNvPr>
          <p:cNvPicPr>
            <a:picLocks noChangeAspect="1"/>
          </p:cNvPicPr>
          <p:nvPr/>
        </p:nvPicPr>
        <p:blipFill rotWithShape="1">
          <a:blip r:embed="rId2"/>
          <a:srcRect l="11981" r="20891" b="-2"/>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4" name="Slide Number Placeholder 3">
            <a:extLst>
              <a:ext uri="{FF2B5EF4-FFF2-40B4-BE49-F238E27FC236}">
                <a16:creationId xmlns:a16="http://schemas.microsoft.com/office/drawing/2014/main" id="{D6924D59-0400-469F-1C27-AADCB91BC384}"/>
              </a:ext>
            </a:extLst>
          </p:cNvPr>
          <p:cNvSpPr>
            <a:spLocks noGrp="1"/>
          </p:cNvSpPr>
          <p:nvPr>
            <p:ph type="sldNum" sz="quarter" idx="12"/>
          </p:nvPr>
        </p:nvSpPr>
        <p:spPr>
          <a:xfrm>
            <a:off x="481013" y="6356350"/>
            <a:ext cx="685800" cy="365125"/>
          </a:xfrm>
        </p:spPr>
        <p:txBody>
          <a:bodyPr>
            <a:normAutofit/>
          </a:bodyPr>
          <a:lstStyle/>
          <a:p>
            <a:pPr algn="l">
              <a:spcAft>
                <a:spcPts val="600"/>
              </a:spcAft>
            </a:pPr>
            <a:fld id="{038148EE-21A9-4AB9-9109-8DADC32CE80E}" type="slidenum">
              <a:rPr lang="pl-PL">
                <a:solidFill>
                  <a:srgbClr val="FFFFFF"/>
                </a:solidFill>
              </a:rPr>
              <a:pPr algn="l">
                <a:spcAft>
                  <a:spcPts val="600"/>
                </a:spcAft>
              </a:pPr>
              <a:t>22</a:t>
            </a:fld>
            <a:endParaRPr lang="pl-PL">
              <a:solidFill>
                <a:srgbClr val="FFFFFF"/>
              </a:solidFill>
            </a:endParaRPr>
          </a:p>
        </p:txBody>
      </p:sp>
      <p:sp>
        <p:nvSpPr>
          <p:cNvPr id="3" name="Content Placeholder 2">
            <a:extLst>
              <a:ext uri="{FF2B5EF4-FFF2-40B4-BE49-F238E27FC236}">
                <a16:creationId xmlns:a16="http://schemas.microsoft.com/office/drawing/2014/main" id="{6B6437DD-D944-DD9B-BAA7-CD447837CDE0}"/>
              </a:ext>
            </a:extLst>
          </p:cNvPr>
          <p:cNvSpPr>
            <a:spLocks noGrp="1"/>
          </p:cNvSpPr>
          <p:nvPr>
            <p:ph idx="1"/>
          </p:nvPr>
        </p:nvSpPr>
        <p:spPr>
          <a:xfrm>
            <a:off x="6096000" y="1448972"/>
            <a:ext cx="5613397" cy="4918490"/>
          </a:xfrm>
        </p:spPr>
        <p:txBody>
          <a:bodyPr>
            <a:normAutofit/>
          </a:bodyPr>
          <a:lstStyle/>
          <a:p>
            <a:pPr marL="0" indent="0" algn="just">
              <a:buNone/>
            </a:pPr>
            <a:r>
              <a:rPr lang="pl-PL" sz="1600" dirty="0"/>
              <a:t>1. Zidentyfikuj krytyczne informacje dostępne publicznie i ogranicz je / usuń.</a:t>
            </a:r>
          </a:p>
          <a:p>
            <a:pPr marL="0" indent="0" algn="just">
              <a:buNone/>
            </a:pPr>
            <a:r>
              <a:rPr lang="pl-PL" sz="1600" dirty="0"/>
              <a:t>2. Monitoruj infrastrukturę sieci z dostępem do Internetu.</a:t>
            </a:r>
          </a:p>
          <a:p>
            <a:pPr marL="0" indent="0" algn="just">
              <a:buNone/>
            </a:pPr>
            <a:r>
              <a:rPr lang="pl-PL" sz="1600" dirty="0"/>
              <a:t>3. Edukacja użytkowników jest najważniejsza.</a:t>
            </a:r>
          </a:p>
          <a:p>
            <a:pPr marL="0" indent="0" algn="just">
              <a:buNone/>
            </a:pPr>
            <a:r>
              <a:rPr lang="pl-PL" sz="1600" dirty="0"/>
              <a:t>4. Wykorzystaj istniejącą technologię.</a:t>
            </a:r>
          </a:p>
          <a:p>
            <a:pPr marL="0" indent="0" algn="just">
              <a:buNone/>
            </a:pPr>
            <a:r>
              <a:rPr lang="pl-PL" sz="1600" dirty="0"/>
              <a:t>5. Użyj rozwiązania do zarządzania poprawkami dla przedsiębiorstw.</a:t>
            </a:r>
          </a:p>
          <a:p>
            <a:pPr marL="0" indent="0" algn="just">
              <a:buNone/>
            </a:pPr>
            <a:r>
              <a:rPr lang="pl-PL" sz="1600" dirty="0"/>
              <a:t>6. Zastosuj technologię anty-zero-</a:t>
            </a:r>
            <a:r>
              <a:rPr lang="pl-PL" sz="1600" dirty="0" err="1"/>
              <a:t>day</a:t>
            </a:r>
            <a:r>
              <a:rPr lang="pl-PL" sz="1600" dirty="0"/>
              <a:t>.</a:t>
            </a:r>
          </a:p>
          <a:p>
            <a:pPr marL="0" indent="0" algn="just">
              <a:buNone/>
            </a:pPr>
            <a:r>
              <a:rPr lang="pl-PL" sz="1600" dirty="0"/>
              <a:t>7. Zatrudnij informatykę śledczą i analizę włamań (reagowanie na incydenty).</a:t>
            </a:r>
          </a:p>
          <a:p>
            <a:pPr marL="0" indent="0" algn="just">
              <a:buNone/>
            </a:pPr>
            <a:r>
              <a:rPr lang="pl-PL" sz="1600" dirty="0"/>
              <a:t>8. Zrozum zagrożenie, korzystaj z raportów analizy złośliwego oprogramowania.</a:t>
            </a:r>
          </a:p>
          <a:p>
            <a:pPr marL="0" indent="0" algn="just">
              <a:buNone/>
            </a:pPr>
            <a:r>
              <a:rPr lang="pl-PL" sz="1600" dirty="0"/>
              <a:t>9. Ciągła analiza powinna zasilać twoje systemy obronne.</a:t>
            </a:r>
          </a:p>
          <a:p>
            <a:pPr marL="0" indent="0" algn="just">
              <a:buNone/>
            </a:pPr>
            <a:r>
              <a:rPr lang="pl-PL" sz="1600" dirty="0"/>
              <a:t>10. Wdrażaj i przeprowadzaj audyty bezpieczeństwa sieci.</a:t>
            </a:r>
          </a:p>
          <a:p>
            <a:pPr marL="0" indent="0" algn="just">
              <a:buNone/>
            </a:pPr>
            <a:r>
              <a:rPr lang="pl-PL" sz="1600" dirty="0"/>
              <a:t>11. Stosuj systemy wykrywania anomalii sieciowych.</a:t>
            </a:r>
          </a:p>
        </p:txBody>
      </p:sp>
    </p:spTree>
    <p:extLst>
      <p:ext uri="{BB962C8B-B14F-4D97-AF65-F5344CB8AC3E}">
        <p14:creationId xmlns:p14="http://schemas.microsoft.com/office/powerpoint/2010/main" val="15170313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37B2035-1FCB-439A-B421-095E136C7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76D6CDF-C512-4739-B158-55EE955E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3"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EEFD06-B6FC-1AAF-1CFF-78DCA0F5EC64}"/>
              </a:ext>
            </a:extLst>
          </p:cNvPr>
          <p:cNvSpPr>
            <a:spLocks noGrp="1"/>
          </p:cNvSpPr>
          <p:nvPr>
            <p:ph type="title"/>
          </p:nvPr>
        </p:nvSpPr>
        <p:spPr>
          <a:xfrm>
            <a:off x="1137033" y="670559"/>
            <a:ext cx="4683321" cy="2148841"/>
          </a:xfrm>
        </p:spPr>
        <p:txBody>
          <a:bodyPr anchor="t">
            <a:normAutofit/>
          </a:bodyPr>
          <a:lstStyle/>
          <a:p>
            <a:r>
              <a:rPr lang="pl-PL" sz="3700" b="1" dirty="0" err="1"/>
              <a:t>Cyberbezpieczeństwo</a:t>
            </a:r>
            <a:r>
              <a:rPr lang="pl-PL" sz="3700" b="1" dirty="0"/>
              <a:t> jest ….  </a:t>
            </a:r>
          </a:p>
        </p:txBody>
      </p:sp>
      <p:pic>
        <p:nvPicPr>
          <p:cNvPr id="8" name="Picture 7">
            <a:extLst>
              <a:ext uri="{FF2B5EF4-FFF2-40B4-BE49-F238E27FC236}">
                <a16:creationId xmlns:a16="http://schemas.microsoft.com/office/drawing/2014/main" id="{D5B947B7-D853-0D02-E258-F5CF5566470D}"/>
              </a:ext>
            </a:extLst>
          </p:cNvPr>
          <p:cNvPicPr>
            <a:picLocks noChangeAspect="1"/>
          </p:cNvPicPr>
          <p:nvPr/>
        </p:nvPicPr>
        <p:blipFill rotWithShape="1">
          <a:blip r:embed="rId2"/>
          <a:srcRect r="5466" b="1"/>
          <a:stretch/>
        </p:blipFill>
        <p:spPr>
          <a:xfrm>
            <a:off x="1" y="3105151"/>
            <a:ext cx="6448424" cy="3752849"/>
          </a:xfrm>
          <a:custGeom>
            <a:avLst/>
            <a:gdLst/>
            <a:ahLst/>
            <a:cxnLst/>
            <a:rect l="l" t="t" r="r" b="b"/>
            <a:pathLst>
              <a:path w="6448424" h="3752849">
                <a:moveTo>
                  <a:pt x="0" y="0"/>
                </a:moveTo>
                <a:lnTo>
                  <a:pt x="137978" y="22215"/>
                </a:lnTo>
                <a:cubicBezTo>
                  <a:pt x="196046" y="32277"/>
                  <a:pt x="252469" y="42437"/>
                  <a:pt x="295660" y="49771"/>
                </a:cubicBezTo>
                <a:cubicBezTo>
                  <a:pt x="364885" y="66610"/>
                  <a:pt x="403214" y="32071"/>
                  <a:pt x="456941" y="65635"/>
                </a:cubicBezTo>
                <a:cubicBezTo>
                  <a:pt x="529612" y="69090"/>
                  <a:pt x="662508" y="71245"/>
                  <a:pt x="731691" y="70501"/>
                </a:cubicBezTo>
                <a:cubicBezTo>
                  <a:pt x="768741" y="62400"/>
                  <a:pt x="808263" y="64633"/>
                  <a:pt x="841820" y="61171"/>
                </a:cubicBezTo>
                <a:cubicBezTo>
                  <a:pt x="958973" y="43639"/>
                  <a:pt x="1009730" y="45863"/>
                  <a:pt x="1068219" y="39136"/>
                </a:cubicBezTo>
                <a:cubicBezTo>
                  <a:pt x="1104329" y="33447"/>
                  <a:pt x="1156536" y="44203"/>
                  <a:pt x="1174190" y="38808"/>
                </a:cubicBezTo>
                <a:cubicBezTo>
                  <a:pt x="1188943" y="36385"/>
                  <a:pt x="1213832" y="14880"/>
                  <a:pt x="1225923" y="34507"/>
                </a:cubicBezTo>
                <a:cubicBezTo>
                  <a:pt x="1305283" y="8501"/>
                  <a:pt x="1319617" y="30839"/>
                  <a:pt x="1385617" y="18003"/>
                </a:cubicBezTo>
                <a:cubicBezTo>
                  <a:pt x="1461876" y="-26747"/>
                  <a:pt x="1519510" y="56342"/>
                  <a:pt x="1563967" y="4638"/>
                </a:cubicBezTo>
                <a:lnTo>
                  <a:pt x="1676634" y="10582"/>
                </a:lnTo>
                <a:lnTo>
                  <a:pt x="1769429" y="20265"/>
                </a:lnTo>
                <a:cubicBezTo>
                  <a:pt x="1790625" y="23534"/>
                  <a:pt x="1880369" y="18448"/>
                  <a:pt x="1900584" y="27732"/>
                </a:cubicBezTo>
                <a:cubicBezTo>
                  <a:pt x="2072430" y="22762"/>
                  <a:pt x="2014935" y="5831"/>
                  <a:pt x="2127041" y="22101"/>
                </a:cubicBezTo>
                <a:cubicBezTo>
                  <a:pt x="2168847" y="65820"/>
                  <a:pt x="2153052" y="28773"/>
                  <a:pt x="2211644" y="44507"/>
                </a:cubicBezTo>
                <a:cubicBezTo>
                  <a:pt x="2211201" y="9921"/>
                  <a:pt x="2277596" y="73686"/>
                  <a:pt x="2299605" y="38004"/>
                </a:cubicBezTo>
                <a:cubicBezTo>
                  <a:pt x="2309570" y="41997"/>
                  <a:pt x="2318531" y="46991"/>
                  <a:pt x="2327359" y="52270"/>
                </a:cubicBezTo>
                <a:lnTo>
                  <a:pt x="2331995" y="55017"/>
                </a:lnTo>
                <a:lnTo>
                  <a:pt x="2353777" y="59755"/>
                </a:lnTo>
                <a:lnTo>
                  <a:pt x="2355893" y="68914"/>
                </a:lnTo>
                <a:lnTo>
                  <a:pt x="2385794" y="81650"/>
                </a:lnTo>
                <a:cubicBezTo>
                  <a:pt x="2397613" y="85211"/>
                  <a:pt x="2411061" y="87627"/>
                  <a:pt x="2427010" y="88184"/>
                </a:cubicBezTo>
                <a:cubicBezTo>
                  <a:pt x="2486314" y="76422"/>
                  <a:pt x="2553170" y="126870"/>
                  <a:pt x="2627153" y="110451"/>
                </a:cubicBezTo>
                <a:cubicBezTo>
                  <a:pt x="2653722" y="107383"/>
                  <a:pt x="2732043" y="116068"/>
                  <a:pt x="2744462" y="128780"/>
                </a:cubicBezTo>
                <a:cubicBezTo>
                  <a:pt x="2760299" y="132873"/>
                  <a:pt x="2780248" y="130843"/>
                  <a:pt x="2785202" y="143610"/>
                </a:cubicBezTo>
                <a:cubicBezTo>
                  <a:pt x="2794558" y="159316"/>
                  <a:pt x="2856498" y="142821"/>
                  <a:pt x="2844667" y="159029"/>
                </a:cubicBezTo>
                <a:cubicBezTo>
                  <a:pt x="2888530" y="147871"/>
                  <a:pt x="2914187" y="181391"/>
                  <a:pt x="2946649" y="192330"/>
                </a:cubicBezTo>
                <a:cubicBezTo>
                  <a:pt x="2981872" y="180417"/>
                  <a:pt x="3015239" y="215115"/>
                  <a:pt x="3088812" y="226485"/>
                </a:cubicBezTo>
                <a:cubicBezTo>
                  <a:pt x="3127734" y="212524"/>
                  <a:pt x="3138301" y="234381"/>
                  <a:pt x="3208669" y="217774"/>
                </a:cubicBezTo>
                <a:cubicBezTo>
                  <a:pt x="3242208" y="219284"/>
                  <a:pt x="3229623" y="233297"/>
                  <a:pt x="3290045" y="235553"/>
                </a:cubicBezTo>
                <a:cubicBezTo>
                  <a:pt x="3399655" y="215239"/>
                  <a:pt x="3444518" y="245862"/>
                  <a:pt x="3529335" y="249571"/>
                </a:cubicBezTo>
                <a:cubicBezTo>
                  <a:pt x="3623697" y="257405"/>
                  <a:pt x="3587652" y="268832"/>
                  <a:pt x="3716766" y="252690"/>
                </a:cubicBezTo>
                <a:cubicBezTo>
                  <a:pt x="3723469" y="267318"/>
                  <a:pt x="3737863" y="269842"/>
                  <a:pt x="3765333" y="266823"/>
                </a:cubicBezTo>
                <a:cubicBezTo>
                  <a:pt x="3810754" y="271601"/>
                  <a:pt x="3792745" y="303866"/>
                  <a:pt x="3846897" y="290090"/>
                </a:cubicBezTo>
                <a:cubicBezTo>
                  <a:pt x="3830941" y="306608"/>
                  <a:pt x="3929114" y="308026"/>
                  <a:pt x="3900217" y="323590"/>
                </a:cubicBezTo>
                <a:cubicBezTo>
                  <a:pt x="3922367" y="343425"/>
                  <a:pt x="3948574" y="318948"/>
                  <a:pt x="3971444" y="336662"/>
                </a:cubicBezTo>
                <a:cubicBezTo>
                  <a:pt x="4002781" y="344193"/>
                  <a:pt x="3960997" y="315419"/>
                  <a:pt x="3997868" y="318867"/>
                </a:cubicBezTo>
                <a:cubicBezTo>
                  <a:pt x="4041159" y="326219"/>
                  <a:pt x="4055435" y="293981"/>
                  <a:pt x="4070852" y="339615"/>
                </a:cubicBezTo>
                <a:cubicBezTo>
                  <a:pt x="4121286" y="335828"/>
                  <a:pt x="4121920" y="355506"/>
                  <a:pt x="4180483" y="373369"/>
                </a:cubicBezTo>
                <a:cubicBezTo>
                  <a:pt x="4211379" y="366707"/>
                  <a:pt x="4230171" y="374664"/>
                  <a:pt x="4246264" y="387458"/>
                </a:cubicBezTo>
                <a:cubicBezTo>
                  <a:pt x="4308508" y="393310"/>
                  <a:pt x="4357326" y="416142"/>
                  <a:pt x="4423169" y="431783"/>
                </a:cubicBezTo>
                <a:lnTo>
                  <a:pt x="4446752" y="435383"/>
                </a:lnTo>
                <a:lnTo>
                  <a:pt x="4446954" y="435566"/>
                </a:lnTo>
                <a:cubicBezTo>
                  <a:pt x="4508528" y="480137"/>
                  <a:pt x="4617740" y="529869"/>
                  <a:pt x="4662523" y="553169"/>
                </a:cubicBezTo>
                <a:cubicBezTo>
                  <a:pt x="4720320" y="547046"/>
                  <a:pt x="4678644" y="560102"/>
                  <a:pt x="4715641" y="575354"/>
                </a:cubicBezTo>
                <a:cubicBezTo>
                  <a:pt x="4682056" y="593278"/>
                  <a:pt x="4768370" y="586520"/>
                  <a:pt x="4742071" y="614016"/>
                </a:cubicBezTo>
                <a:cubicBezTo>
                  <a:pt x="4749637" y="615922"/>
                  <a:pt x="4757797" y="616899"/>
                  <a:pt x="4766183" y="617675"/>
                </a:cubicBezTo>
                <a:lnTo>
                  <a:pt x="4770562" y="618094"/>
                </a:lnTo>
                <a:lnTo>
                  <a:pt x="4783240" y="624350"/>
                </a:lnTo>
                <a:lnTo>
                  <a:pt x="4792882" y="620401"/>
                </a:lnTo>
                <a:lnTo>
                  <a:pt x="4816310" y="625721"/>
                </a:lnTo>
                <a:cubicBezTo>
                  <a:pt x="4824144" y="628595"/>
                  <a:pt x="4831482" y="632720"/>
                  <a:pt x="4837953" y="638824"/>
                </a:cubicBezTo>
                <a:cubicBezTo>
                  <a:pt x="4848645" y="668753"/>
                  <a:pt x="4922266" y="669148"/>
                  <a:pt x="4933914" y="707398"/>
                </a:cubicBezTo>
                <a:cubicBezTo>
                  <a:pt x="4940833" y="719653"/>
                  <a:pt x="4978358" y="746502"/>
                  <a:pt x="4995259" y="744825"/>
                </a:cubicBezTo>
                <a:cubicBezTo>
                  <a:pt x="5005107" y="749034"/>
                  <a:pt x="5010567" y="758092"/>
                  <a:pt x="5024744" y="753396"/>
                </a:cubicBezTo>
                <a:cubicBezTo>
                  <a:pt x="5047511" y="761361"/>
                  <a:pt x="5109162" y="783016"/>
                  <a:pt x="5131877" y="792613"/>
                </a:cubicBezTo>
                <a:cubicBezTo>
                  <a:pt x="5132671" y="802792"/>
                  <a:pt x="5144554" y="806683"/>
                  <a:pt x="5161031" y="810975"/>
                </a:cubicBezTo>
                <a:lnTo>
                  <a:pt x="5176815" y="815342"/>
                </a:lnTo>
                <a:lnTo>
                  <a:pt x="5180064" y="831233"/>
                </a:lnTo>
                <a:cubicBezTo>
                  <a:pt x="5202966" y="819270"/>
                  <a:pt x="5188976" y="863361"/>
                  <a:pt x="5215059" y="865080"/>
                </a:cubicBezTo>
                <a:cubicBezTo>
                  <a:pt x="5235765" y="864786"/>
                  <a:pt x="5236347" y="878098"/>
                  <a:pt x="5245643" y="887119"/>
                </a:cubicBezTo>
                <a:cubicBezTo>
                  <a:pt x="5267660" y="891609"/>
                  <a:pt x="5295742" y="939348"/>
                  <a:pt x="5295952" y="957174"/>
                </a:cubicBezTo>
                <a:cubicBezTo>
                  <a:pt x="5284322" y="1008946"/>
                  <a:pt x="5374979" y="1038019"/>
                  <a:pt x="5367826" y="1079140"/>
                </a:cubicBezTo>
                <a:cubicBezTo>
                  <a:pt x="5371668" y="1089190"/>
                  <a:pt x="5377921" y="1097135"/>
                  <a:pt x="5385646" y="1103730"/>
                </a:cubicBezTo>
                <a:lnTo>
                  <a:pt x="5410965" y="1119397"/>
                </a:lnTo>
                <a:lnTo>
                  <a:pt x="5436960" y="1130910"/>
                </a:lnTo>
                <a:lnTo>
                  <a:pt x="5442083" y="1133134"/>
                </a:lnTo>
                <a:cubicBezTo>
                  <a:pt x="5451910" y="1137346"/>
                  <a:pt x="5457170" y="1169188"/>
                  <a:pt x="5465219" y="1174479"/>
                </a:cubicBezTo>
                <a:cubicBezTo>
                  <a:pt x="5488744" y="1195184"/>
                  <a:pt x="5467141" y="1223401"/>
                  <a:pt x="5488171" y="1238604"/>
                </a:cubicBezTo>
                <a:cubicBezTo>
                  <a:pt x="5523491" y="1271811"/>
                  <a:pt x="5486623" y="1305961"/>
                  <a:pt x="5562172" y="1320840"/>
                </a:cubicBezTo>
                <a:cubicBezTo>
                  <a:pt x="5601634" y="1385316"/>
                  <a:pt x="5636528" y="1453139"/>
                  <a:pt x="5686905" y="1512529"/>
                </a:cubicBezTo>
                <a:cubicBezTo>
                  <a:pt x="5729049" y="1575678"/>
                  <a:pt x="5699691" y="1553768"/>
                  <a:pt x="5748726" y="1623716"/>
                </a:cubicBezTo>
                <a:cubicBezTo>
                  <a:pt x="5783098" y="1689734"/>
                  <a:pt x="5789710" y="1639740"/>
                  <a:pt x="5842593" y="1726595"/>
                </a:cubicBezTo>
                <a:cubicBezTo>
                  <a:pt x="5837824" y="1733043"/>
                  <a:pt x="5862023" y="1845188"/>
                  <a:pt x="5861042" y="1851837"/>
                </a:cubicBezTo>
                <a:cubicBezTo>
                  <a:pt x="5874156" y="1887981"/>
                  <a:pt x="5901790" y="1919218"/>
                  <a:pt x="5921290" y="1943460"/>
                </a:cubicBezTo>
                <a:lnTo>
                  <a:pt x="5978046" y="1997284"/>
                </a:lnTo>
                <a:lnTo>
                  <a:pt x="5992479" y="2056720"/>
                </a:lnTo>
                <a:cubicBezTo>
                  <a:pt x="6011078" y="2079033"/>
                  <a:pt x="6072687" y="2117397"/>
                  <a:pt x="6089639" y="2131171"/>
                </a:cubicBezTo>
                <a:lnTo>
                  <a:pt x="6094199" y="2139379"/>
                </a:lnTo>
                <a:lnTo>
                  <a:pt x="6094822" y="2139386"/>
                </a:lnTo>
                <a:cubicBezTo>
                  <a:pt x="6096947" y="2140841"/>
                  <a:pt x="6098876" y="2143416"/>
                  <a:pt x="6100692" y="2147736"/>
                </a:cubicBezTo>
                <a:lnTo>
                  <a:pt x="6102516" y="2154343"/>
                </a:lnTo>
                <a:lnTo>
                  <a:pt x="6111361" y="2170264"/>
                </a:lnTo>
                <a:lnTo>
                  <a:pt x="6215475" y="2270153"/>
                </a:lnTo>
                <a:lnTo>
                  <a:pt x="6255966" y="2335401"/>
                </a:lnTo>
                <a:lnTo>
                  <a:pt x="6272711" y="2385144"/>
                </a:lnTo>
                <a:cubicBezTo>
                  <a:pt x="6282320" y="2406495"/>
                  <a:pt x="6299066" y="2405139"/>
                  <a:pt x="6304347" y="2439388"/>
                </a:cubicBezTo>
                <a:cubicBezTo>
                  <a:pt x="6297131" y="2486231"/>
                  <a:pt x="6325530" y="2500962"/>
                  <a:pt x="6326729" y="2549400"/>
                </a:cubicBezTo>
                <a:cubicBezTo>
                  <a:pt x="6325926" y="2572066"/>
                  <a:pt x="6339111" y="2599957"/>
                  <a:pt x="6344663" y="2628839"/>
                </a:cubicBezTo>
                <a:lnTo>
                  <a:pt x="6375811" y="2639204"/>
                </a:lnTo>
                <a:cubicBezTo>
                  <a:pt x="6375427" y="2643533"/>
                  <a:pt x="6375041" y="2647863"/>
                  <a:pt x="6374657" y="2652193"/>
                </a:cubicBezTo>
                <a:cubicBezTo>
                  <a:pt x="6373555" y="2658134"/>
                  <a:pt x="6371943" y="2662665"/>
                  <a:pt x="6369740" y="2664642"/>
                </a:cubicBezTo>
                <a:cubicBezTo>
                  <a:pt x="6368032" y="2674540"/>
                  <a:pt x="6371528" y="2686899"/>
                  <a:pt x="6361964" y="2690172"/>
                </a:cubicBezTo>
                <a:cubicBezTo>
                  <a:pt x="6350507" y="2696218"/>
                  <a:pt x="6369375" y="2734440"/>
                  <a:pt x="6355511" y="2727335"/>
                </a:cubicBezTo>
                <a:cubicBezTo>
                  <a:pt x="6358746" y="2734104"/>
                  <a:pt x="6360434" y="2742096"/>
                  <a:pt x="6361058" y="2750592"/>
                </a:cubicBezTo>
                <a:cubicBezTo>
                  <a:pt x="6361013" y="2751998"/>
                  <a:pt x="6360970" y="2753408"/>
                  <a:pt x="6360926" y="2754814"/>
                </a:cubicBezTo>
                <a:lnTo>
                  <a:pt x="6339285" y="2810353"/>
                </a:lnTo>
                <a:cubicBezTo>
                  <a:pt x="6360091" y="2854187"/>
                  <a:pt x="6313103" y="2870086"/>
                  <a:pt x="6325672" y="2908809"/>
                </a:cubicBezTo>
                <a:cubicBezTo>
                  <a:pt x="6341563" y="2966972"/>
                  <a:pt x="6291836" y="2935388"/>
                  <a:pt x="6333498" y="3009772"/>
                </a:cubicBezTo>
                <a:cubicBezTo>
                  <a:pt x="6345476" y="3039254"/>
                  <a:pt x="6345955" y="3068963"/>
                  <a:pt x="6334947" y="3095405"/>
                </a:cubicBezTo>
                <a:lnTo>
                  <a:pt x="6344768" y="3155941"/>
                </a:lnTo>
                <a:cubicBezTo>
                  <a:pt x="6348643" y="3153663"/>
                  <a:pt x="6311793" y="3186588"/>
                  <a:pt x="6314754" y="3197987"/>
                </a:cubicBezTo>
                <a:cubicBezTo>
                  <a:pt x="6318695" y="3221971"/>
                  <a:pt x="6319257" y="3226752"/>
                  <a:pt x="6304230" y="3239690"/>
                </a:cubicBezTo>
                <a:cubicBezTo>
                  <a:pt x="6306321" y="3248567"/>
                  <a:pt x="6307305" y="3254005"/>
                  <a:pt x="6308837" y="3264003"/>
                </a:cubicBezTo>
                <a:cubicBezTo>
                  <a:pt x="6301812" y="3288243"/>
                  <a:pt x="6298529" y="3302527"/>
                  <a:pt x="6309285" y="3324103"/>
                </a:cubicBezTo>
                <a:cubicBezTo>
                  <a:pt x="6301188" y="3343007"/>
                  <a:pt x="6329285" y="3359307"/>
                  <a:pt x="6342503" y="3405661"/>
                </a:cubicBezTo>
                <a:cubicBezTo>
                  <a:pt x="6338012" y="3447477"/>
                  <a:pt x="6408325" y="3505721"/>
                  <a:pt x="6401531" y="3550593"/>
                </a:cubicBezTo>
                <a:cubicBezTo>
                  <a:pt x="6395655" y="3579549"/>
                  <a:pt x="6423437" y="3594758"/>
                  <a:pt x="6427705" y="3624684"/>
                </a:cubicBezTo>
                <a:cubicBezTo>
                  <a:pt x="6416402" y="3629199"/>
                  <a:pt x="6435787" y="3639516"/>
                  <a:pt x="6448424" y="3657106"/>
                </a:cubicBezTo>
                <a:lnTo>
                  <a:pt x="6444014" y="3752742"/>
                </a:lnTo>
                <a:cubicBezTo>
                  <a:pt x="6443990" y="3752777"/>
                  <a:pt x="6443967" y="3752813"/>
                  <a:pt x="6443946" y="3752849"/>
                </a:cubicBezTo>
                <a:lnTo>
                  <a:pt x="0" y="3752849"/>
                </a:lnTo>
                <a:close/>
              </a:path>
            </a:pathLst>
          </a:custGeom>
        </p:spPr>
      </p:pic>
      <p:sp>
        <p:nvSpPr>
          <p:cNvPr id="3" name="Content Placeholder 2">
            <a:extLst>
              <a:ext uri="{FF2B5EF4-FFF2-40B4-BE49-F238E27FC236}">
                <a16:creationId xmlns:a16="http://schemas.microsoft.com/office/drawing/2014/main" id="{B9F08FAB-68C2-8EFD-0510-78F6D2C96127}"/>
              </a:ext>
            </a:extLst>
          </p:cNvPr>
          <p:cNvSpPr>
            <a:spLocks noGrp="1"/>
          </p:cNvSpPr>
          <p:nvPr>
            <p:ph idx="1"/>
          </p:nvPr>
        </p:nvSpPr>
        <p:spPr>
          <a:xfrm>
            <a:off x="6371647" y="365760"/>
            <a:ext cx="5459281" cy="5749875"/>
          </a:xfrm>
        </p:spPr>
        <p:txBody>
          <a:bodyPr anchor="t">
            <a:normAutofit/>
          </a:bodyPr>
          <a:lstStyle/>
          <a:p>
            <a:pPr marL="0" indent="0" algn="just">
              <a:buNone/>
            </a:pPr>
            <a:r>
              <a:rPr lang="pl-PL" sz="1800" kern="100" dirty="0">
                <a:latin typeface="Calibri" panose="020F0502020204030204" pitchFamily="34" charset="0"/>
                <a:ea typeface="Calibri" panose="020F0502020204030204" pitchFamily="34" charset="0"/>
                <a:cs typeface="Times New Roman" panose="02020603050405020304" pitchFamily="18" charset="0"/>
              </a:rPr>
              <a:t>Odpornością systemów informacyjnych na działania naruszające:</a:t>
            </a:r>
          </a:p>
          <a:p>
            <a:pPr algn="just"/>
            <a:r>
              <a:rPr lang="pl-PL" sz="1800" kern="100" dirty="0">
                <a:latin typeface="Calibri" panose="020F0502020204030204" pitchFamily="34" charset="0"/>
                <a:ea typeface="Calibri" panose="020F0502020204030204" pitchFamily="34" charset="0"/>
                <a:cs typeface="Times New Roman" panose="02020603050405020304" pitchFamily="18" charset="0"/>
              </a:rPr>
              <a:t>poufność, integralność, dostępność i autentyczność przetwarzanych danych lub związanych z nimi usług oferowanych przez te systemy.</a:t>
            </a:r>
          </a:p>
          <a:p>
            <a:pPr algn="just"/>
            <a:r>
              <a:rPr lang="pl-PL" sz="1800" dirty="0"/>
              <a:t>jest pożądanym celem sytuacji, w której zagrożenia globalnej cyberprzestrzeni zostały zredukowane do akceptowalnego minimum. </a:t>
            </a:r>
            <a:endParaRPr lang="pl-PL" sz="1800" kern="100" dirty="0">
              <a:latin typeface="Calibri" panose="020F0502020204030204" pitchFamily="34" charset="0"/>
              <a:ea typeface="Calibri" panose="020F0502020204030204" pitchFamily="34" charset="0"/>
              <a:cs typeface="Times New Roman" panose="02020603050405020304" pitchFamily="18" charset="0"/>
            </a:endParaRPr>
          </a:p>
          <a:p>
            <a:pPr algn="just"/>
            <a:r>
              <a:rPr lang="pl-PL" sz="1800" kern="100" dirty="0">
                <a:latin typeface="Calibri" panose="020F0502020204030204" pitchFamily="34" charset="0"/>
                <a:ea typeface="Calibri" panose="020F0502020204030204" pitchFamily="34" charset="0"/>
                <a:cs typeface="Times New Roman" panose="02020603050405020304" pitchFamily="18" charset="0"/>
              </a:rPr>
              <a:t>wykorzystuje techniki bezpieczeństwa systemów informatycznych i opiera się na zwalczaniu cyberprzestępczości i tworzeniu </a:t>
            </a:r>
            <a:r>
              <a:rPr lang="pl-PL" sz="1800" kern="100" dirty="0" err="1">
                <a:latin typeface="Calibri" panose="020F0502020204030204" pitchFamily="34" charset="0"/>
                <a:ea typeface="Calibri" panose="020F0502020204030204" pitchFamily="34" charset="0"/>
                <a:cs typeface="Times New Roman" panose="02020603050405020304" pitchFamily="18" charset="0"/>
              </a:rPr>
              <a:t>cyberobrony</a:t>
            </a:r>
            <a:r>
              <a:rPr lang="pl-PL" sz="1800" kern="100" dirty="0">
                <a:latin typeface="Calibri" panose="020F0502020204030204" pitchFamily="34" charset="0"/>
                <a:ea typeface="Calibri" panose="020F0502020204030204" pitchFamily="34" charset="0"/>
                <a:cs typeface="Times New Roman" panose="02020603050405020304" pitchFamily="18" charset="0"/>
              </a:rPr>
              <a:t>. </a:t>
            </a:r>
          </a:p>
          <a:p>
            <a:pPr algn="just"/>
            <a:r>
              <a:rPr lang="pl-PL" sz="1800" kern="100" dirty="0">
                <a:latin typeface="Calibri" panose="020F0502020204030204" pitchFamily="34" charset="0"/>
                <a:ea typeface="Calibri" panose="020F0502020204030204" pitchFamily="34" charset="0"/>
                <a:cs typeface="Times New Roman" panose="02020603050405020304" pitchFamily="18" charset="0"/>
              </a:rPr>
              <a:t>Cywilne </a:t>
            </a:r>
            <a:r>
              <a:rPr lang="pl-PL" sz="1800" kern="100" dirty="0" err="1">
                <a:latin typeface="Calibri" panose="020F0502020204030204" pitchFamily="34" charset="0"/>
                <a:ea typeface="Calibri" panose="020F0502020204030204" pitchFamily="34" charset="0"/>
                <a:cs typeface="Times New Roman" panose="02020603050405020304" pitchFamily="18" charset="0"/>
              </a:rPr>
              <a:t>cyberbezpieczeństwo</a:t>
            </a:r>
            <a:r>
              <a:rPr lang="pl-PL" sz="1800" kern="100" dirty="0">
                <a:latin typeface="Calibri" panose="020F0502020204030204" pitchFamily="34" charset="0"/>
                <a:ea typeface="Calibri" panose="020F0502020204030204" pitchFamily="34" charset="0"/>
                <a:cs typeface="Times New Roman" panose="02020603050405020304" pitchFamily="18" charset="0"/>
              </a:rPr>
              <a:t> skupia się na wszystkich systemach informatycznych do użytku cywilnego w  cyberprzestrzeni. </a:t>
            </a:r>
          </a:p>
          <a:p>
            <a:pPr algn="just"/>
            <a:r>
              <a:rPr lang="pl-PL" sz="1800" kern="100" dirty="0">
                <a:latin typeface="Calibri" panose="020F0502020204030204" pitchFamily="34" charset="0"/>
                <a:ea typeface="Calibri" panose="020F0502020204030204" pitchFamily="34" charset="0"/>
                <a:cs typeface="Times New Roman" panose="02020603050405020304" pitchFamily="18" charset="0"/>
              </a:rPr>
              <a:t>Wojskowe </a:t>
            </a:r>
            <a:r>
              <a:rPr lang="pl-PL" sz="1800" kern="100" dirty="0" err="1">
                <a:latin typeface="Calibri" panose="020F0502020204030204" pitchFamily="34" charset="0"/>
                <a:ea typeface="Calibri" panose="020F0502020204030204" pitchFamily="34" charset="0"/>
                <a:cs typeface="Times New Roman" panose="02020603050405020304" pitchFamily="18" charset="0"/>
              </a:rPr>
              <a:t>cyberbezpieczeństwo</a:t>
            </a:r>
            <a:r>
              <a:rPr lang="pl-PL" sz="1800" kern="100" dirty="0">
                <a:latin typeface="Calibri" panose="020F0502020204030204" pitchFamily="34" charset="0"/>
                <a:ea typeface="Calibri" panose="020F0502020204030204" pitchFamily="34" charset="0"/>
                <a:cs typeface="Times New Roman" panose="02020603050405020304" pitchFamily="18" charset="0"/>
              </a:rPr>
              <a:t> skupia się na wszystkich systemach informatycznych do użytku wojskowego w cyberprzestrzeni (</a:t>
            </a:r>
            <a:r>
              <a:rPr lang="pl-PL" sz="1800" dirty="0"/>
              <a:t>8 lutego 2022r. Szef MON powołał Wojska Obrony Cyberprzestrzeni). </a:t>
            </a:r>
            <a:endParaRPr lang="pl-PL" sz="1800" kern="100" dirty="0">
              <a:latin typeface="Calibri" panose="020F0502020204030204" pitchFamily="34" charset="0"/>
              <a:ea typeface="Calibri" panose="020F0502020204030204" pitchFamily="34" charset="0"/>
              <a:cs typeface="Times New Roman" panose="02020603050405020304" pitchFamily="18" charset="0"/>
            </a:endParaRPr>
          </a:p>
          <a:p>
            <a:endParaRPr lang="pl-PL" sz="1800" dirty="0"/>
          </a:p>
        </p:txBody>
      </p:sp>
      <p:sp>
        <p:nvSpPr>
          <p:cNvPr id="6" name="Slide Number Placeholder 5">
            <a:extLst>
              <a:ext uri="{FF2B5EF4-FFF2-40B4-BE49-F238E27FC236}">
                <a16:creationId xmlns:a16="http://schemas.microsoft.com/office/drawing/2014/main" id="{4073835F-7990-EF76-30C4-65B528EB27B0}"/>
              </a:ext>
            </a:extLst>
          </p:cNvPr>
          <p:cNvSpPr>
            <a:spLocks noGrp="1"/>
          </p:cNvSpPr>
          <p:nvPr>
            <p:ph type="sldNum" sz="quarter" idx="12"/>
          </p:nvPr>
        </p:nvSpPr>
        <p:spPr>
          <a:xfrm>
            <a:off x="8610600" y="6356350"/>
            <a:ext cx="2743200" cy="365125"/>
          </a:xfrm>
        </p:spPr>
        <p:txBody>
          <a:bodyPr>
            <a:normAutofit/>
          </a:bodyPr>
          <a:lstStyle/>
          <a:p>
            <a:pPr>
              <a:spcAft>
                <a:spcPts val="600"/>
              </a:spcAft>
            </a:pPr>
            <a:fld id="{038148EE-21A9-4AB9-9109-8DADC32CE80E}" type="slidenum">
              <a:rPr lang="pl-PL" sz="1000"/>
              <a:pPr>
                <a:spcAft>
                  <a:spcPts val="600"/>
                </a:spcAft>
              </a:pPr>
              <a:t>23</a:t>
            </a:fld>
            <a:endParaRPr lang="pl-PL" sz="1000" dirty="0"/>
          </a:p>
        </p:txBody>
      </p:sp>
    </p:spTree>
    <p:extLst>
      <p:ext uri="{BB962C8B-B14F-4D97-AF65-F5344CB8AC3E}">
        <p14:creationId xmlns:p14="http://schemas.microsoft.com/office/powerpoint/2010/main" val="35147790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2">
            <a:extLst>
              <a:ext uri="{FF2B5EF4-FFF2-40B4-BE49-F238E27FC236}">
                <a16:creationId xmlns:a16="http://schemas.microsoft.com/office/drawing/2014/main" id="{96CF2A2B-0745-440C-9224-C5C6A0A42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4">
            <a:extLst>
              <a:ext uri="{FF2B5EF4-FFF2-40B4-BE49-F238E27FC236}">
                <a16:creationId xmlns:a16="http://schemas.microsoft.com/office/drawing/2014/main" id="{75BE6D6B-84C9-4D2B-97EB-773B7369E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968201A-020B-E70F-EABE-0D6098328AC5}"/>
              </a:ext>
            </a:extLst>
          </p:cNvPr>
          <p:cNvPicPr>
            <a:picLocks noChangeAspect="1"/>
          </p:cNvPicPr>
          <p:nvPr/>
        </p:nvPicPr>
        <p:blipFill rotWithShape="1">
          <a:blip r:embed="rId2">
            <a:alphaModFix amt="60000"/>
          </a:blip>
          <a:srcRect l="13738" r="2707" b="1"/>
          <a:stretch/>
        </p:blipFill>
        <p:spPr>
          <a:xfrm>
            <a:off x="-1" y="136525"/>
            <a:ext cx="12192001" cy="6857990"/>
          </a:xfrm>
          <a:prstGeom prst="rect">
            <a:avLst/>
          </a:prstGeom>
        </p:spPr>
      </p:pic>
      <p:sp>
        <p:nvSpPr>
          <p:cNvPr id="3" name="Content Placeholder 2">
            <a:extLst>
              <a:ext uri="{FF2B5EF4-FFF2-40B4-BE49-F238E27FC236}">
                <a16:creationId xmlns:a16="http://schemas.microsoft.com/office/drawing/2014/main" id="{E2A3FA23-BC08-D293-AFA9-A7F24E3B2329}"/>
              </a:ext>
            </a:extLst>
          </p:cNvPr>
          <p:cNvSpPr>
            <a:spLocks noGrp="1"/>
          </p:cNvSpPr>
          <p:nvPr>
            <p:ph idx="1"/>
          </p:nvPr>
        </p:nvSpPr>
        <p:spPr>
          <a:xfrm>
            <a:off x="1152214" y="1230356"/>
            <a:ext cx="9884523" cy="5627643"/>
          </a:xfrm>
        </p:spPr>
        <p:txBody>
          <a:bodyPr>
            <a:normAutofit/>
          </a:bodyPr>
          <a:lstStyle/>
          <a:p>
            <a:pPr marL="514350" indent="-514350">
              <a:buAutoNum type="arabicPeriod"/>
            </a:pPr>
            <a:r>
              <a:rPr lang="pl-PL" sz="2000" dirty="0">
                <a:solidFill>
                  <a:srgbClr val="FFFFFF"/>
                </a:solidFill>
              </a:rPr>
              <a:t>Poufność – zapewnienie, że informacja nie jest udostępniana lub ujawniana nieautoryzowanym osobom, podmiotom lub procesom.</a:t>
            </a:r>
          </a:p>
          <a:p>
            <a:pPr marL="514350" indent="-514350">
              <a:buAutoNum type="arabicPeriod"/>
            </a:pPr>
            <a:r>
              <a:rPr lang="pl-PL" sz="2000" dirty="0">
                <a:solidFill>
                  <a:srgbClr val="FFFFFF"/>
                </a:solidFill>
              </a:rPr>
              <a:t>Integralność – zapewnienie, że dane nie zostały zmienione lub zniszczone w sposób nieautoryzowany.</a:t>
            </a:r>
          </a:p>
          <a:p>
            <a:pPr marL="514350" indent="-514350">
              <a:buAutoNum type="arabicPeriod"/>
            </a:pPr>
            <a:r>
              <a:rPr lang="pl-PL" sz="2000" dirty="0">
                <a:solidFill>
                  <a:srgbClr val="FFFFFF"/>
                </a:solidFill>
              </a:rPr>
              <a:t>Dostępność – zapewnienie bycia osiągalnym i możliwym do wykorzystania na żądanie, w założonym czasie, przez autoryzowany podmiot.</a:t>
            </a:r>
          </a:p>
          <a:p>
            <a:pPr marL="514350" indent="-514350">
              <a:buAutoNum type="arabicPeriod"/>
            </a:pPr>
            <a:r>
              <a:rPr lang="pl-PL" sz="2000" dirty="0">
                <a:solidFill>
                  <a:srgbClr val="FFFFFF"/>
                </a:solidFill>
              </a:rPr>
              <a:t>Uwierzytelnienie / Autentyczność – zapewnienie, że tożsamość podmiotu lub zasobu jest taka, jak deklarowana (dotyczy użytkowników, procesów, systemów i informacji).</a:t>
            </a:r>
          </a:p>
          <a:p>
            <a:pPr marL="514350" indent="-514350">
              <a:buAutoNum type="arabicPeriod"/>
            </a:pPr>
            <a:r>
              <a:rPr lang="pl-PL" sz="2000" dirty="0">
                <a:solidFill>
                  <a:srgbClr val="FFFFFF"/>
                </a:solidFill>
              </a:rPr>
              <a:t>Rozliczalność -  zapewnienie, że działania podmiotu mogą być przypisane w sposób jednoznaczny tylko temu podmiotowi.</a:t>
            </a:r>
          </a:p>
          <a:p>
            <a:pPr marL="514350" indent="-514350">
              <a:buAutoNum type="arabicPeriod"/>
            </a:pPr>
            <a:r>
              <a:rPr lang="pl-PL" sz="2000" dirty="0">
                <a:solidFill>
                  <a:srgbClr val="FFFFFF"/>
                </a:solidFill>
              </a:rPr>
              <a:t>Niezaprzeczalność – braku możliwości wyparcia się swego uczestnictwa w całości lub w części wymiany danych przez jeden z podmiotów uczestniczących w tej wymianie.</a:t>
            </a:r>
          </a:p>
          <a:p>
            <a:pPr marL="514350" indent="-514350">
              <a:buAutoNum type="arabicPeriod"/>
            </a:pPr>
            <a:r>
              <a:rPr lang="pl-PL" sz="2000" dirty="0">
                <a:solidFill>
                  <a:srgbClr val="FFFFFF"/>
                </a:solidFill>
              </a:rPr>
              <a:t>Niezawodność – zapewnieniu spójności oraz zamierzonych </a:t>
            </a:r>
            <a:r>
              <a:rPr lang="pl-PL" sz="2000" dirty="0" err="1">
                <a:solidFill>
                  <a:srgbClr val="FFFFFF"/>
                </a:solidFill>
              </a:rPr>
              <a:t>zachowań</a:t>
            </a:r>
            <a:r>
              <a:rPr lang="pl-PL" sz="2000" dirty="0">
                <a:solidFill>
                  <a:srgbClr val="FFFFFF"/>
                </a:solidFill>
              </a:rPr>
              <a:t> i skutków.</a:t>
            </a:r>
          </a:p>
        </p:txBody>
      </p:sp>
      <p:sp>
        <p:nvSpPr>
          <p:cNvPr id="4" name="Slide Number Placeholder 3">
            <a:extLst>
              <a:ext uri="{FF2B5EF4-FFF2-40B4-BE49-F238E27FC236}">
                <a16:creationId xmlns:a16="http://schemas.microsoft.com/office/drawing/2014/main" id="{556B1BF0-2840-6D60-7130-735F165D90E2}"/>
              </a:ext>
            </a:extLst>
          </p:cNvPr>
          <p:cNvSpPr>
            <a:spLocks noGrp="1"/>
          </p:cNvSpPr>
          <p:nvPr>
            <p:ph type="sldNum" sz="quarter" idx="12"/>
          </p:nvPr>
        </p:nvSpPr>
        <p:spPr>
          <a:xfrm>
            <a:off x="8610600" y="6356350"/>
            <a:ext cx="2743200" cy="365125"/>
          </a:xfrm>
        </p:spPr>
        <p:txBody>
          <a:bodyPr>
            <a:normAutofit/>
          </a:bodyPr>
          <a:lstStyle/>
          <a:p>
            <a:pPr>
              <a:spcAft>
                <a:spcPts val="600"/>
              </a:spcAft>
            </a:pPr>
            <a:fld id="{038148EE-21A9-4AB9-9109-8DADC32CE80E}" type="slidenum">
              <a:rPr lang="pl-PL">
                <a:solidFill>
                  <a:srgbClr val="FFFFFF"/>
                </a:solidFill>
              </a:rPr>
              <a:pPr>
                <a:spcAft>
                  <a:spcPts val="600"/>
                </a:spcAft>
              </a:pPr>
              <a:t>24</a:t>
            </a:fld>
            <a:endParaRPr lang="pl-PL">
              <a:solidFill>
                <a:srgbClr val="FFFFFF"/>
              </a:solidFill>
            </a:endParaRPr>
          </a:p>
        </p:txBody>
      </p:sp>
    </p:spTree>
    <p:extLst>
      <p:ext uri="{BB962C8B-B14F-4D97-AF65-F5344CB8AC3E}">
        <p14:creationId xmlns:p14="http://schemas.microsoft.com/office/powerpoint/2010/main" val="14146790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7">
            <a:extLst>
              <a:ext uri="{FF2B5EF4-FFF2-40B4-BE49-F238E27FC236}">
                <a16:creationId xmlns:a16="http://schemas.microsoft.com/office/drawing/2014/main" id="{32DF0C13-E845-61DF-F1C0-29DCD07A9BE8}"/>
              </a:ext>
            </a:extLst>
          </p:cNvPr>
          <p:cNvPicPr>
            <a:picLocks noChangeAspect="1"/>
          </p:cNvPicPr>
          <p:nvPr/>
        </p:nvPicPr>
        <p:blipFill rotWithShape="1">
          <a:blip r:embed="rId2"/>
          <a:srcRect l="426" r="-1" b="-1"/>
          <a:stretch/>
        </p:blipFill>
        <p:spPr>
          <a:xfrm>
            <a:off x="20" y="1282"/>
            <a:ext cx="12191980" cy="6856718"/>
          </a:xfrm>
          <a:prstGeom prst="rect">
            <a:avLst/>
          </a:prstGeom>
        </p:spPr>
      </p:pic>
      <p:sp>
        <p:nvSpPr>
          <p:cNvPr id="6" name="Slide Number Placeholder 5">
            <a:extLst>
              <a:ext uri="{FF2B5EF4-FFF2-40B4-BE49-F238E27FC236}">
                <a16:creationId xmlns:a16="http://schemas.microsoft.com/office/drawing/2014/main" id="{E5E0D710-DA82-B6BE-124C-F2D0688EEC68}"/>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pPr>
            <a:fld id="{038148EE-21A9-4AB9-9109-8DADC32CE80E}" type="slidenum">
              <a:rPr lang="en-US">
                <a:solidFill>
                  <a:srgbClr val="FFFFFF"/>
                </a:solidFill>
              </a:rPr>
              <a:pPr defTabSz="914400">
                <a:spcAft>
                  <a:spcPts val="600"/>
                </a:spcAft>
              </a:pPr>
              <a:t>25</a:t>
            </a:fld>
            <a:endParaRPr lang="en-US">
              <a:solidFill>
                <a:srgbClr val="FFFFFF"/>
              </a:solidFill>
            </a:endParaRPr>
          </a:p>
        </p:txBody>
      </p:sp>
    </p:spTree>
    <p:extLst>
      <p:ext uri="{BB962C8B-B14F-4D97-AF65-F5344CB8AC3E}">
        <p14:creationId xmlns:p14="http://schemas.microsoft.com/office/powerpoint/2010/main" val="29267931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Slide Background">
            <a:extLst>
              <a:ext uri="{FF2B5EF4-FFF2-40B4-BE49-F238E27FC236}">
                <a16:creationId xmlns:a16="http://schemas.microsoft.com/office/drawing/2014/main" id="{AF6CB648-9554-488A-B457-99CAAD1DA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B05A314-64FE-205D-0385-36749C6731ED}"/>
              </a:ext>
            </a:extLst>
          </p:cNvPr>
          <p:cNvPicPr>
            <a:picLocks noChangeAspect="1"/>
          </p:cNvPicPr>
          <p:nvPr/>
        </p:nvPicPr>
        <p:blipFill rotWithShape="1">
          <a:blip r:embed="rId2"/>
          <a:srcRect l="13228" r="20768"/>
          <a:stretch/>
        </p:blipFill>
        <p:spPr>
          <a:xfrm>
            <a:off x="6781799" y="1714500"/>
            <a:ext cx="5410201" cy="5143500"/>
          </a:xfrm>
          <a:prstGeom prst="rect">
            <a:avLst/>
          </a:prstGeom>
        </p:spPr>
      </p:pic>
      <p:sp useBgFill="1">
        <p:nvSpPr>
          <p:cNvPr id="40" name="Rectangle 12">
            <a:extLst>
              <a:ext uri="{FF2B5EF4-FFF2-40B4-BE49-F238E27FC236}">
                <a16:creationId xmlns:a16="http://schemas.microsoft.com/office/drawing/2014/main" id="{E1ED8A68-A582-AC62-104E-E319E9DB34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9271ED-D28E-596C-14D1-AE8429688AC9}"/>
              </a:ext>
            </a:extLst>
          </p:cNvPr>
          <p:cNvSpPr>
            <a:spLocks noGrp="1"/>
          </p:cNvSpPr>
          <p:nvPr>
            <p:ph type="title"/>
          </p:nvPr>
        </p:nvSpPr>
        <p:spPr>
          <a:xfrm>
            <a:off x="761801" y="250409"/>
            <a:ext cx="10222952" cy="1228299"/>
          </a:xfrm>
        </p:spPr>
        <p:txBody>
          <a:bodyPr>
            <a:normAutofit/>
          </a:bodyPr>
          <a:lstStyle/>
          <a:p>
            <a:pPr fontAlgn="base"/>
            <a:r>
              <a:rPr lang="pl-PL" sz="1900" b="1" i="0" dirty="0">
                <a:effectLst/>
                <a:latin typeface="Open Sans" panose="020B0606030504020204" pitchFamily="34" charset="0"/>
              </a:rPr>
              <a:t>Ustawa o krajowym systemie </a:t>
            </a:r>
            <a:r>
              <a:rPr lang="pl-PL" sz="1900" b="1" i="0" dirty="0" err="1">
                <a:effectLst/>
                <a:latin typeface="Open Sans" panose="020B0606030504020204" pitchFamily="34" charset="0"/>
              </a:rPr>
              <a:t>cyberbezpieczeństwa</a:t>
            </a:r>
            <a:br>
              <a:rPr lang="pl-PL" sz="1900" b="1" i="0" dirty="0">
                <a:effectLst/>
                <a:latin typeface="Open Sans" panose="020B0606030504020204" pitchFamily="34" charset="0"/>
              </a:rPr>
            </a:br>
            <a:r>
              <a:rPr lang="pl-PL" sz="1900" b="0" i="0" dirty="0">
                <a:effectLst/>
                <a:latin typeface="Open Sans" panose="020B0606030504020204" pitchFamily="34" charset="0"/>
              </a:rPr>
              <a:t>1 sierpnia 2018 r.</a:t>
            </a:r>
            <a:br>
              <a:rPr lang="pl-PL" sz="1900" b="0" i="0" dirty="0">
                <a:effectLst/>
                <a:latin typeface="Open Sans" panose="020B0606030504020204" pitchFamily="34" charset="0"/>
              </a:rPr>
            </a:br>
            <a:r>
              <a:rPr lang="pl-PL" sz="1900" dirty="0"/>
              <a:t> </a:t>
            </a:r>
            <a:r>
              <a:rPr lang="pl-PL" sz="1900" b="1" dirty="0">
                <a:latin typeface="Open Sans" panose="020B0606030504020204" pitchFamily="34" charset="0"/>
              </a:rPr>
              <a:t>W części dotyczącej „koordynacja obsługi incydentów zgłaszanych przez”</a:t>
            </a:r>
            <a:br>
              <a:rPr lang="pl-PL" sz="1900" b="0" i="0" dirty="0">
                <a:effectLst/>
                <a:latin typeface="Open Sans" panose="020B0606030504020204" pitchFamily="34" charset="0"/>
              </a:rPr>
            </a:br>
            <a:endParaRPr lang="pl-PL" sz="1900" dirty="0"/>
          </a:p>
        </p:txBody>
      </p:sp>
      <p:sp>
        <p:nvSpPr>
          <p:cNvPr id="3" name="Content Placeholder 2">
            <a:extLst>
              <a:ext uri="{FF2B5EF4-FFF2-40B4-BE49-F238E27FC236}">
                <a16:creationId xmlns:a16="http://schemas.microsoft.com/office/drawing/2014/main" id="{3A06946B-38D7-ACA1-EDA1-C5B41D1A0EB3}"/>
              </a:ext>
            </a:extLst>
          </p:cNvPr>
          <p:cNvSpPr>
            <a:spLocks noGrp="1"/>
          </p:cNvSpPr>
          <p:nvPr>
            <p:ph idx="1"/>
          </p:nvPr>
        </p:nvSpPr>
        <p:spPr>
          <a:xfrm>
            <a:off x="761801" y="2183642"/>
            <a:ext cx="5334199" cy="4115018"/>
          </a:xfrm>
        </p:spPr>
        <p:txBody>
          <a:bodyPr anchor="ctr">
            <a:normAutofit/>
          </a:bodyPr>
          <a:lstStyle/>
          <a:p>
            <a:pPr marL="0" indent="0">
              <a:buNone/>
            </a:pPr>
            <a:endParaRPr lang="pl-PL" sz="1400"/>
          </a:p>
          <a:p>
            <a:pPr marL="0" indent="0">
              <a:buNone/>
            </a:pPr>
            <a:r>
              <a:rPr lang="pl-PL" sz="1400"/>
              <a:t>Ustawa wyznacza więc trzy CSIRT poziomu krajowego: </a:t>
            </a:r>
            <a:r>
              <a:rPr lang="pl-PL" sz="1400" b="1"/>
              <a:t>CSIRT NASK </a:t>
            </a:r>
            <a:r>
              <a:rPr lang="pl-PL" sz="1400"/>
              <a:t>w strukturach Państwowego Instytutu Badawczego NASK, </a:t>
            </a:r>
            <a:r>
              <a:rPr lang="pl-PL" sz="1400" b="1"/>
              <a:t>CSIRT GOV </a:t>
            </a:r>
            <a:r>
              <a:rPr lang="pl-PL" sz="1400"/>
              <a:t>w strukturach Agencji Bezpieczeństwa oraz </a:t>
            </a:r>
            <a:r>
              <a:rPr lang="pl-PL" sz="1400" b="1"/>
              <a:t>CSIRT MON </a:t>
            </a:r>
            <a:r>
              <a:rPr lang="pl-PL" sz="1400"/>
              <a:t>w strukturach Resortu Obrony Narodowej (RON).</a:t>
            </a:r>
          </a:p>
          <a:p>
            <a:pPr marL="0" indent="0">
              <a:buNone/>
            </a:pPr>
            <a:r>
              <a:rPr lang="pl-PL" sz="1400"/>
              <a:t>• Każdy CSIRT poziomu krajowego ma jasno określone constituency – zakres podmiotów, które zobowiązane są raportować i którym świadczy on wsparcie. CSIRT MON koordynuje obsługę incydentów zgłaszanych przez podmioty podległe Ministrowi Obrony Narodowej i przedsiębiorstwa o szczególnym znaczeniu gospodarczo–obronnym. </a:t>
            </a:r>
          </a:p>
          <a:p>
            <a:pPr marL="0" indent="0">
              <a:buNone/>
            </a:pPr>
            <a:r>
              <a:rPr lang="pl-PL" sz="1400"/>
              <a:t>• CSIRT GOV koordynuje incydenty zgłaszane przez administrację rządową, Narodowy Bank Polski, Bank Gospodarstwa Krajowego oraz operatorów infrastruktury krytycznej.</a:t>
            </a:r>
          </a:p>
          <a:p>
            <a:pPr marL="0" indent="0">
              <a:buNone/>
            </a:pPr>
            <a:r>
              <a:rPr lang="pl-PL" sz="1400"/>
              <a:t>• CSIRT NASK koordynuje natomiast incydenty zgłaszane przez pozostałe podmioty, w tym m.in. operatorów usług kluczowych [13], dostawców usług cyfrowych, samorząd terytorialny. Do CSIRTNASK incydenty mogą także zgłaszać osoby fi zyczne – zwykli obywatele. </a:t>
            </a:r>
          </a:p>
        </p:txBody>
      </p:sp>
      <p:sp>
        <p:nvSpPr>
          <p:cNvPr id="4" name="Slide Number Placeholder 3">
            <a:extLst>
              <a:ext uri="{FF2B5EF4-FFF2-40B4-BE49-F238E27FC236}">
                <a16:creationId xmlns:a16="http://schemas.microsoft.com/office/drawing/2014/main" id="{B9A29AFC-AB95-46B2-B971-8992C6D73152}"/>
              </a:ext>
            </a:extLst>
          </p:cNvPr>
          <p:cNvSpPr>
            <a:spLocks noGrp="1"/>
          </p:cNvSpPr>
          <p:nvPr>
            <p:ph type="sldNum" sz="quarter" idx="12"/>
          </p:nvPr>
        </p:nvSpPr>
        <p:spPr>
          <a:xfrm>
            <a:off x="8732520" y="6356350"/>
            <a:ext cx="3200400" cy="365125"/>
          </a:xfrm>
        </p:spPr>
        <p:txBody>
          <a:bodyPr>
            <a:normAutofit/>
          </a:bodyPr>
          <a:lstStyle/>
          <a:p>
            <a:pPr>
              <a:spcAft>
                <a:spcPts val="600"/>
              </a:spcAft>
            </a:pPr>
            <a:fld id="{038148EE-21A9-4AB9-9109-8DADC32CE80E}" type="slidenum">
              <a:rPr lang="pl-PL">
                <a:solidFill>
                  <a:srgbClr val="FFFFFF"/>
                </a:solidFill>
              </a:rPr>
              <a:pPr>
                <a:spcAft>
                  <a:spcPts val="600"/>
                </a:spcAft>
              </a:pPr>
              <a:t>26</a:t>
            </a:fld>
            <a:endParaRPr lang="pl-PL">
              <a:solidFill>
                <a:srgbClr val="FFFFFF"/>
              </a:solidFill>
            </a:endParaRPr>
          </a:p>
        </p:txBody>
      </p:sp>
    </p:spTree>
    <p:extLst>
      <p:ext uri="{BB962C8B-B14F-4D97-AF65-F5344CB8AC3E}">
        <p14:creationId xmlns:p14="http://schemas.microsoft.com/office/powerpoint/2010/main" val="23063315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0">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197990-9A70-4BE5-DAD9-27BF63275098}"/>
              </a:ext>
            </a:extLst>
          </p:cNvPr>
          <p:cNvSpPr>
            <a:spLocks noGrp="1"/>
          </p:cNvSpPr>
          <p:nvPr>
            <p:ph type="title"/>
          </p:nvPr>
        </p:nvSpPr>
        <p:spPr>
          <a:xfrm>
            <a:off x="572493" y="238539"/>
            <a:ext cx="11047013" cy="1434415"/>
          </a:xfrm>
        </p:spPr>
        <p:txBody>
          <a:bodyPr anchor="b">
            <a:normAutofit/>
          </a:bodyPr>
          <a:lstStyle/>
          <a:p>
            <a:r>
              <a:rPr lang="pl-PL" sz="4600"/>
              <a:t>Podmioty krajowego systemu cyberbezpieczeństwa</a:t>
            </a:r>
          </a:p>
        </p:txBody>
      </p:sp>
      <p:sp>
        <p:nvSpPr>
          <p:cNvPr id="20"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767709"/>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2363952-407D-A12B-73B5-C86F8AF903A9}"/>
              </a:ext>
            </a:extLst>
          </p:cNvPr>
          <p:cNvPicPr>
            <a:picLocks noChangeAspect="1"/>
          </p:cNvPicPr>
          <p:nvPr/>
        </p:nvPicPr>
        <p:blipFill rotWithShape="1">
          <a:blip r:embed="rId2"/>
          <a:srcRect l="14509" r="22264"/>
          <a:stretch/>
        </p:blipFill>
        <p:spPr>
          <a:xfrm>
            <a:off x="572492" y="2002056"/>
            <a:ext cx="3943849" cy="418406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p:spPr>
      </p:pic>
      <p:sp>
        <p:nvSpPr>
          <p:cNvPr id="3" name="Content Placeholder 2">
            <a:extLst>
              <a:ext uri="{FF2B5EF4-FFF2-40B4-BE49-F238E27FC236}">
                <a16:creationId xmlns:a16="http://schemas.microsoft.com/office/drawing/2014/main" id="{E45005D2-498B-9FEC-0AC3-0D04FC233A46}"/>
              </a:ext>
            </a:extLst>
          </p:cNvPr>
          <p:cNvSpPr>
            <a:spLocks noGrp="1"/>
          </p:cNvSpPr>
          <p:nvPr>
            <p:ph idx="1"/>
          </p:nvPr>
        </p:nvSpPr>
        <p:spPr>
          <a:xfrm>
            <a:off x="4905955" y="2071316"/>
            <a:ext cx="6713552" cy="4114800"/>
          </a:xfrm>
        </p:spPr>
        <p:txBody>
          <a:bodyPr anchor="t">
            <a:normAutofit/>
          </a:bodyPr>
          <a:lstStyle/>
          <a:p>
            <a:pPr marL="0" indent="0">
              <a:buNone/>
            </a:pPr>
            <a:r>
              <a:rPr lang="pl-PL" sz="1700"/>
              <a:t>1) Organy właściwe do spraw cyberbezpieczeństwa;</a:t>
            </a:r>
          </a:p>
          <a:p>
            <a:pPr marL="0" indent="0">
              <a:buNone/>
            </a:pPr>
            <a:r>
              <a:rPr lang="pl-PL" sz="1700"/>
              <a:t>2) CSIRT poziomu krajowego;</a:t>
            </a:r>
          </a:p>
          <a:p>
            <a:pPr marL="0" indent="0">
              <a:buNone/>
            </a:pPr>
            <a:r>
              <a:rPr lang="pl-PL" sz="1700"/>
              <a:t>3) Operatorzy usług kluczowych i dostawcy usług cyfrowych;</a:t>
            </a:r>
          </a:p>
          <a:p>
            <a:pPr marL="0" indent="0">
              <a:buNone/>
            </a:pPr>
            <a:r>
              <a:rPr lang="pl-PL" sz="1700"/>
              <a:t>4) Pojedynczy Punkt Kontaktowy do spraw cyberbezpieczeństwa</a:t>
            </a:r>
          </a:p>
          <a:p>
            <a:pPr marL="0" indent="0">
              <a:buNone/>
            </a:pPr>
            <a:r>
              <a:rPr lang="pl-PL" sz="1700"/>
              <a:t>5) Podmioty świadczące usługi z zakresu cyberbezpieczeństwa (CSIRT</a:t>
            </a:r>
          </a:p>
          <a:p>
            <a:pPr marL="0" indent="0">
              <a:buNone/>
            </a:pPr>
            <a:r>
              <a:rPr lang="pl-PL" sz="1700"/>
              <a:t>komercyjne)</a:t>
            </a:r>
          </a:p>
          <a:p>
            <a:pPr marL="0" indent="0">
              <a:buNone/>
            </a:pPr>
            <a:r>
              <a:rPr lang="pl-PL" sz="1700"/>
              <a:t>6) Rządowe Centrum Bezpieczeństwa (w zakresie zarządzania kryzysowego</a:t>
            </a:r>
          </a:p>
          <a:p>
            <a:pPr marL="0" indent="0">
              <a:buNone/>
            </a:pPr>
            <a:r>
              <a:rPr lang="pl-PL" sz="1700"/>
              <a:t>i ochrony infrastruktury krytycznej)</a:t>
            </a:r>
          </a:p>
          <a:p>
            <a:pPr marL="0" indent="0">
              <a:buNone/>
            </a:pPr>
            <a:r>
              <a:rPr lang="pl-PL" sz="1700"/>
              <a:t>7) Przedsiębiorcy telekomunikacyjni</a:t>
            </a:r>
          </a:p>
          <a:p>
            <a:pPr marL="0" indent="0">
              <a:buNone/>
            </a:pPr>
            <a:r>
              <a:rPr lang="pl-PL" sz="1700"/>
              <a:t>8) Administracja publiczna</a:t>
            </a:r>
          </a:p>
        </p:txBody>
      </p:sp>
      <p:sp>
        <p:nvSpPr>
          <p:cNvPr id="4" name="Slide Number Placeholder 3">
            <a:extLst>
              <a:ext uri="{FF2B5EF4-FFF2-40B4-BE49-F238E27FC236}">
                <a16:creationId xmlns:a16="http://schemas.microsoft.com/office/drawing/2014/main" id="{3D0338B9-8072-A1C1-B1E8-B63ACE3990F9}"/>
              </a:ext>
            </a:extLst>
          </p:cNvPr>
          <p:cNvSpPr>
            <a:spLocks noGrp="1"/>
          </p:cNvSpPr>
          <p:nvPr>
            <p:ph type="sldNum" sz="quarter" idx="12"/>
          </p:nvPr>
        </p:nvSpPr>
        <p:spPr>
          <a:xfrm>
            <a:off x="8610600" y="6356350"/>
            <a:ext cx="2743200" cy="365125"/>
          </a:xfrm>
        </p:spPr>
        <p:txBody>
          <a:bodyPr>
            <a:normAutofit/>
          </a:bodyPr>
          <a:lstStyle/>
          <a:p>
            <a:pPr>
              <a:spcAft>
                <a:spcPts val="600"/>
              </a:spcAft>
            </a:pPr>
            <a:fld id="{038148EE-21A9-4AB9-9109-8DADC32CE80E}" type="slidenum">
              <a:rPr lang="pl-PL" smtClean="0"/>
              <a:pPr>
                <a:spcAft>
                  <a:spcPts val="600"/>
                </a:spcAft>
              </a:pPr>
              <a:t>27</a:t>
            </a:fld>
            <a:endParaRPr lang="pl-PL"/>
          </a:p>
        </p:txBody>
      </p:sp>
    </p:spTree>
    <p:extLst>
      <p:ext uri="{BB962C8B-B14F-4D97-AF65-F5344CB8AC3E}">
        <p14:creationId xmlns:p14="http://schemas.microsoft.com/office/powerpoint/2010/main" val="42393275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259D2B-D9BE-8801-191D-98AC4D213F42}"/>
              </a:ext>
            </a:extLst>
          </p:cNvPr>
          <p:cNvSpPr>
            <a:spLocks noGrp="1"/>
          </p:cNvSpPr>
          <p:nvPr>
            <p:ph type="title"/>
          </p:nvPr>
        </p:nvSpPr>
        <p:spPr>
          <a:xfrm>
            <a:off x="761800" y="762001"/>
            <a:ext cx="5334197" cy="1708242"/>
          </a:xfrm>
        </p:spPr>
        <p:txBody>
          <a:bodyPr anchor="ctr">
            <a:normAutofit/>
          </a:bodyPr>
          <a:lstStyle/>
          <a:p>
            <a:r>
              <a:rPr lang="pl-PL" sz="3100" b="1"/>
              <a:t>Strategia Cyberbezpieczeństwa Rzeczypospolitej Polskiej na lata 2019-2024</a:t>
            </a:r>
          </a:p>
        </p:txBody>
      </p:sp>
      <p:sp>
        <p:nvSpPr>
          <p:cNvPr id="3" name="Content Placeholder 2">
            <a:extLst>
              <a:ext uri="{FF2B5EF4-FFF2-40B4-BE49-F238E27FC236}">
                <a16:creationId xmlns:a16="http://schemas.microsoft.com/office/drawing/2014/main" id="{2F82FE3C-CE2F-5BC9-BB88-09C8B31D4724}"/>
              </a:ext>
            </a:extLst>
          </p:cNvPr>
          <p:cNvSpPr>
            <a:spLocks noGrp="1"/>
          </p:cNvSpPr>
          <p:nvPr>
            <p:ph idx="1"/>
          </p:nvPr>
        </p:nvSpPr>
        <p:spPr>
          <a:xfrm>
            <a:off x="761800" y="2470244"/>
            <a:ext cx="5334197" cy="3769835"/>
          </a:xfrm>
        </p:spPr>
        <p:txBody>
          <a:bodyPr anchor="ctr">
            <a:normAutofit/>
          </a:bodyPr>
          <a:lstStyle/>
          <a:p>
            <a:pPr marL="0" indent="0">
              <a:buNone/>
            </a:pPr>
            <a:r>
              <a:rPr lang="pl-PL" sz="2000" dirty="0"/>
              <a:t>Implementacja dyrektywy 2016/1148 (Dyrektywa NIS)</a:t>
            </a:r>
          </a:p>
          <a:p>
            <a:pPr marL="0" indent="0">
              <a:buNone/>
            </a:pPr>
            <a:r>
              <a:rPr lang="pl-PL" sz="2000" dirty="0"/>
              <a:t> • Wejście w życie – 28 sierpnia 2018 r.</a:t>
            </a:r>
          </a:p>
          <a:p>
            <a:pPr marL="0" indent="0">
              <a:buNone/>
            </a:pPr>
            <a:r>
              <a:rPr lang="pl-PL" sz="2000" dirty="0"/>
              <a:t>• Pierwsza kompleksowa regulacja dotycząca </a:t>
            </a:r>
            <a:r>
              <a:rPr lang="pl-PL" sz="2000" dirty="0" err="1"/>
              <a:t>cyberbezpieczeństwa</a:t>
            </a:r>
            <a:r>
              <a:rPr lang="pl-PL" sz="2000" dirty="0"/>
              <a:t> w Polsce, dotycząca obsługi incydentów zarówno w sektorze publicznym jak i prywatnym Cel ustawy: </a:t>
            </a:r>
          </a:p>
          <a:p>
            <a:pPr marL="0" indent="0">
              <a:buNone/>
            </a:pPr>
            <a:r>
              <a:rPr lang="pl-PL" sz="2000" dirty="0"/>
              <a:t>• implementacja dyrektywy NIS </a:t>
            </a:r>
          </a:p>
          <a:p>
            <a:pPr marL="0" indent="0">
              <a:buNone/>
            </a:pPr>
            <a:r>
              <a:rPr lang="pl-PL" sz="2000" dirty="0"/>
              <a:t>• utworzenie efektywnego systemu bezpieczeństwa teleinformatycznego funkcjonowania państwa.</a:t>
            </a:r>
          </a:p>
        </p:txBody>
      </p:sp>
      <p:pic>
        <p:nvPicPr>
          <p:cNvPr id="7" name="Picture 6">
            <a:extLst>
              <a:ext uri="{FF2B5EF4-FFF2-40B4-BE49-F238E27FC236}">
                <a16:creationId xmlns:a16="http://schemas.microsoft.com/office/drawing/2014/main" id="{CF0E4C4E-CF92-2FB5-C684-610E11A9BC3D}"/>
              </a:ext>
            </a:extLst>
          </p:cNvPr>
          <p:cNvPicPr>
            <a:picLocks noChangeAspect="1"/>
          </p:cNvPicPr>
          <p:nvPr/>
        </p:nvPicPr>
        <p:blipFill>
          <a:blip r:embed="rId2">
            <a:extLst>
              <a:ext uri="{28A0092B-C50C-407E-A947-70E740481C1C}">
                <a14:useLocalDpi xmlns:a14="http://schemas.microsoft.com/office/drawing/2010/main" val="0"/>
              </a:ext>
            </a:extLst>
          </a:blip>
          <a:srcRect l="638" r="638"/>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
        <p:nvSpPr>
          <p:cNvPr id="4" name="Slide Number Placeholder 3">
            <a:extLst>
              <a:ext uri="{FF2B5EF4-FFF2-40B4-BE49-F238E27FC236}">
                <a16:creationId xmlns:a16="http://schemas.microsoft.com/office/drawing/2014/main" id="{B91C03D2-A348-211C-56B6-23A0C7C6B419}"/>
              </a:ext>
            </a:extLst>
          </p:cNvPr>
          <p:cNvSpPr>
            <a:spLocks noGrp="1"/>
          </p:cNvSpPr>
          <p:nvPr>
            <p:ph type="sldNum" sz="quarter" idx="12"/>
          </p:nvPr>
        </p:nvSpPr>
        <p:spPr>
          <a:xfrm>
            <a:off x="10167869" y="6356350"/>
            <a:ext cx="1768425" cy="365125"/>
          </a:xfrm>
        </p:spPr>
        <p:txBody>
          <a:bodyPr>
            <a:normAutofit/>
          </a:bodyPr>
          <a:lstStyle/>
          <a:p>
            <a:pPr>
              <a:spcAft>
                <a:spcPts val="600"/>
              </a:spcAft>
            </a:pPr>
            <a:fld id="{038148EE-21A9-4AB9-9109-8DADC32CE80E}" type="slidenum">
              <a:rPr lang="pl-PL">
                <a:solidFill>
                  <a:srgbClr val="FFFFFF"/>
                </a:solidFill>
              </a:rPr>
              <a:pPr>
                <a:spcAft>
                  <a:spcPts val="600"/>
                </a:spcAft>
              </a:pPr>
              <a:t>28</a:t>
            </a:fld>
            <a:endParaRPr lang="pl-PL">
              <a:solidFill>
                <a:srgbClr val="FFFFFF"/>
              </a:solidFill>
            </a:endParaRPr>
          </a:p>
        </p:txBody>
      </p:sp>
    </p:spTree>
    <p:extLst>
      <p:ext uri="{BB962C8B-B14F-4D97-AF65-F5344CB8AC3E}">
        <p14:creationId xmlns:p14="http://schemas.microsoft.com/office/powerpoint/2010/main" val="18856787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6CF2A2B-0745-440C-9224-C5C6A0A42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5BE6D6B-84C9-4D2B-97EB-773B7369E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50CDD854-B08D-1FC8-44E1-2071CC934E8A}"/>
              </a:ext>
            </a:extLst>
          </p:cNvPr>
          <p:cNvPicPr>
            <a:picLocks noChangeAspect="1"/>
          </p:cNvPicPr>
          <p:nvPr/>
        </p:nvPicPr>
        <p:blipFill rotWithShape="1">
          <a:blip r:embed="rId2">
            <a:alphaModFix amt="60000"/>
          </a:blip>
          <a:srcRect r="7999" b="-1"/>
          <a:stretch/>
        </p:blipFill>
        <p:spPr>
          <a:xfrm>
            <a:off x="-1" y="10"/>
            <a:ext cx="12192001" cy="6857990"/>
          </a:xfrm>
          <a:prstGeom prst="rect">
            <a:avLst/>
          </a:prstGeom>
        </p:spPr>
      </p:pic>
      <p:sp>
        <p:nvSpPr>
          <p:cNvPr id="3" name="Content Placeholder 2">
            <a:extLst>
              <a:ext uri="{FF2B5EF4-FFF2-40B4-BE49-F238E27FC236}">
                <a16:creationId xmlns:a16="http://schemas.microsoft.com/office/drawing/2014/main" id="{2DE174FF-3996-6AF6-9066-317B50A9D59C}"/>
              </a:ext>
            </a:extLst>
          </p:cNvPr>
          <p:cNvSpPr>
            <a:spLocks noGrp="1"/>
          </p:cNvSpPr>
          <p:nvPr>
            <p:ph idx="1"/>
          </p:nvPr>
        </p:nvSpPr>
        <p:spPr>
          <a:xfrm>
            <a:off x="1198181" y="2957665"/>
            <a:ext cx="9792471" cy="3171423"/>
          </a:xfrm>
        </p:spPr>
        <p:txBody>
          <a:bodyPr>
            <a:normAutofit/>
          </a:bodyPr>
          <a:lstStyle/>
          <a:p>
            <a:pPr marL="0" indent="0">
              <a:buNone/>
            </a:pPr>
            <a:r>
              <a:rPr lang="pl-PL" sz="3600" dirty="0">
                <a:solidFill>
                  <a:srgbClr val="FFFFFF"/>
                </a:solidFill>
              </a:rPr>
              <a:t>Dziękujemy za uwagę</a:t>
            </a:r>
          </a:p>
        </p:txBody>
      </p:sp>
      <p:sp>
        <p:nvSpPr>
          <p:cNvPr id="4" name="Slide Number Placeholder 3">
            <a:extLst>
              <a:ext uri="{FF2B5EF4-FFF2-40B4-BE49-F238E27FC236}">
                <a16:creationId xmlns:a16="http://schemas.microsoft.com/office/drawing/2014/main" id="{22D09BFB-F9B7-F72D-BB94-188D2B21192E}"/>
              </a:ext>
            </a:extLst>
          </p:cNvPr>
          <p:cNvSpPr>
            <a:spLocks noGrp="1"/>
          </p:cNvSpPr>
          <p:nvPr>
            <p:ph type="sldNum" sz="quarter" idx="12"/>
          </p:nvPr>
        </p:nvSpPr>
        <p:spPr>
          <a:xfrm>
            <a:off x="8610600" y="6356350"/>
            <a:ext cx="2743200" cy="365125"/>
          </a:xfrm>
        </p:spPr>
        <p:txBody>
          <a:bodyPr>
            <a:normAutofit/>
          </a:bodyPr>
          <a:lstStyle/>
          <a:p>
            <a:pPr>
              <a:spcAft>
                <a:spcPts val="600"/>
              </a:spcAft>
            </a:pPr>
            <a:fld id="{038148EE-21A9-4AB9-9109-8DADC32CE80E}" type="slidenum">
              <a:rPr lang="pl-PL">
                <a:solidFill>
                  <a:srgbClr val="FFFFFF"/>
                </a:solidFill>
              </a:rPr>
              <a:pPr>
                <a:spcAft>
                  <a:spcPts val="600"/>
                </a:spcAft>
              </a:pPr>
              <a:t>29</a:t>
            </a:fld>
            <a:endParaRPr lang="pl-PL">
              <a:solidFill>
                <a:srgbClr val="FFFFFF"/>
              </a:solidFill>
            </a:endParaRPr>
          </a:p>
        </p:txBody>
      </p:sp>
    </p:spTree>
    <p:extLst>
      <p:ext uri="{BB962C8B-B14F-4D97-AF65-F5344CB8AC3E}">
        <p14:creationId xmlns:p14="http://schemas.microsoft.com/office/powerpoint/2010/main" val="11099356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5D13CC36-B950-4F02-9BAF-9A7EB26739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4F2E2428-58BA-458D-AA54-05502E63F3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48215" cy="6857999"/>
          </a:xfrm>
          <a:custGeom>
            <a:avLst/>
            <a:gdLst>
              <a:gd name="connsiteX0" fmla="*/ 0 w 9024730"/>
              <a:gd name="connsiteY0" fmla="*/ 0 h 6857999"/>
              <a:gd name="connsiteX1" fmla="*/ 9024730 w 9024730"/>
              <a:gd name="connsiteY1" fmla="*/ 0 h 6857999"/>
              <a:gd name="connsiteX2" fmla="*/ 9024730 w 9024730"/>
              <a:gd name="connsiteY2" fmla="*/ 2 h 6857999"/>
              <a:gd name="connsiteX3" fmla="*/ 8447016 w 9024730"/>
              <a:gd name="connsiteY3" fmla="*/ 2 h 6857999"/>
              <a:gd name="connsiteX4" fmla="*/ 8441214 w 9024730"/>
              <a:gd name="connsiteY4" fmla="*/ 14562 h 6857999"/>
              <a:gd name="connsiteX5" fmla="*/ 8445389 w 9024730"/>
              <a:gd name="connsiteY5" fmla="*/ 59077 h 6857999"/>
              <a:gd name="connsiteX6" fmla="*/ 8437086 w 9024730"/>
              <a:gd name="connsiteY6" fmla="*/ 107668 h 6857999"/>
              <a:gd name="connsiteX7" fmla="*/ 8458599 w 9024730"/>
              <a:gd name="connsiteY7" fmla="*/ 246136 h 6857999"/>
              <a:gd name="connsiteX8" fmla="*/ 8433237 w 9024730"/>
              <a:gd name="connsiteY8" fmla="*/ 372908 h 6857999"/>
              <a:gd name="connsiteX9" fmla="*/ 8430194 w 9024730"/>
              <a:gd name="connsiteY9" fmla="*/ 450607 h 6857999"/>
              <a:gd name="connsiteX10" fmla="*/ 8443315 w 9024730"/>
              <a:gd name="connsiteY10" fmla="*/ 812800 h 6857999"/>
              <a:gd name="connsiteX11" fmla="*/ 8453042 w 9024730"/>
              <a:gd name="connsiteY11" fmla="*/ 912727 h 6857999"/>
              <a:gd name="connsiteX12" fmla="*/ 8451649 w 9024730"/>
              <a:gd name="connsiteY12" fmla="*/ 989950 h 6857999"/>
              <a:gd name="connsiteX13" fmla="*/ 8455592 w 9024730"/>
              <a:gd name="connsiteY13" fmla="*/ 1141745 h 6857999"/>
              <a:gd name="connsiteX14" fmla="*/ 8470203 w 9024730"/>
              <a:gd name="connsiteY14" fmla="*/ 1265454 h 6857999"/>
              <a:gd name="connsiteX15" fmla="*/ 8499638 w 9024730"/>
              <a:gd name="connsiteY15" fmla="*/ 1385480 h 6857999"/>
              <a:gd name="connsiteX16" fmla="*/ 8518660 w 9024730"/>
              <a:gd name="connsiteY16" fmla="*/ 1458060 h 6857999"/>
              <a:gd name="connsiteX17" fmla="*/ 8539125 w 9024730"/>
              <a:gd name="connsiteY17" fmla="*/ 1513175 h 6857999"/>
              <a:gd name="connsiteX18" fmla="*/ 8570281 w 9024730"/>
              <a:gd name="connsiteY18" fmla="*/ 1570809 h 6857999"/>
              <a:gd name="connsiteX19" fmla="*/ 8605212 w 9024730"/>
              <a:gd name="connsiteY19" fmla="*/ 1638391 h 6857999"/>
              <a:gd name="connsiteX20" fmla="*/ 8626457 w 9024730"/>
              <a:gd name="connsiteY20" fmla="*/ 1742490 h 6857999"/>
              <a:gd name="connsiteX21" fmla="*/ 8654861 w 9024730"/>
              <a:gd name="connsiteY21" fmla="*/ 1818229 h 6857999"/>
              <a:gd name="connsiteX22" fmla="*/ 8648005 w 9024730"/>
              <a:gd name="connsiteY22" fmla="*/ 1862723 h 6857999"/>
              <a:gd name="connsiteX23" fmla="*/ 8654469 w 9024730"/>
              <a:gd name="connsiteY23" fmla="*/ 1917476 h 6857999"/>
              <a:gd name="connsiteX24" fmla="*/ 8649702 w 9024730"/>
              <a:gd name="connsiteY24" fmla="*/ 1972204 h 6857999"/>
              <a:gd name="connsiteX25" fmla="*/ 8656357 w 9024730"/>
              <a:gd name="connsiteY25" fmla="*/ 2054291 h 6857999"/>
              <a:gd name="connsiteX26" fmla="*/ 8648660 w 9024730"/>
              <a:gd name="connsiteY26" fmla="*/ 2227417 h 6857999"/>
              <a:gd name="connsiteX27" fmla="*/ 8607609 w 9024730"/>
              <a:gd name="connsiteY27" fmla="*/ 2510933 h 6857999"/>
              <a:gd name="connsiteX28" fmla="*/ 8608432 w 9024730"/>
              <a:gd name="connsiteY28" fmla="*/ 2741866 h 6857999"/>
              <a:gd name="connsiteX29" fmla="*/ 8619112 w 9024730"/>
              <a:gd name="connsiteY29" fmla="*/ 2864935 h 6857999"/>
              <a:gd name="connsiteX30" fmla="*/ 8627742 w 9024730"/>
              <a:gd name="connsiteY30" fmla="*/ 2950807 h 6857999"/>
              <a:gd name="connsiteX31" fmla="*/ 8611822 w 9024730"/>
              <a:gd name="connsiteY31" fmla="*/ 2978246 h 6857999"/>
              <a:gd name="connsiteX32" fmla="*/ 8608239 w 9024730"/>
              <a:gd name="connsiteY32" fmla="*/ 2995916 h 6857999"/>
              <a:gd name="connsiteX33" fmla="*/ 8598647 w 9024730"/>
              <a:gd name="connsiteY33" fmla="*/ 2998648 h 6857999"/>
              <a:gd name="connsiteX34" fmla="*/ 8587108 w 9024730"/>
              <a:gd name="connsiteY34" fmla="*/ 3023630 h 6857999"/>
              <a:gd name="connsiteX35" fmla="*/ 8577885 w 9024730"/>
              <a:gd name="connsiteY35" fmla="*/ 3096975 h 6857999"/>
              <a:gd name="connsiteX36" fmla="*/ 8557492 w 9024730"/>
              <a:gd name="connsiteY36" fmla="*/ 3216657 h 6857999"/>
              <a:gd name="connsiteX37" fmla="*/ 8560894 w 9024730"/>
              <a:gd name="connsiteY37" fmla="*/ 3310980 h 6857999"/>
              <a:gd name="connsiteX38" fmla="*/ 8547852 w 9024730"/>
              <a:gd name="connsiteY38" fmla="*/ 3344725 h 6857999"/>
              <a:gd name="connsiteX39" fmla="*/ 8535427 w 9024730"/>
              <a:gd name="connsiteY39" fmla="*/ 3393250 h 6857999"/>
              <a:gd name="connsiteX40" fmla="*/ 8520092 w 9024730"/>
              <a:gd name="connsiteY40" fmla="*/ 3514536 h 6857999"/>
              <a:gd name="connsiteX41" fmla="*/ 8497231 w 9024730"/>
              <a:gd name="connsiteY41" fmla="*/ 3686149 h 6857999"/>
              <a:gd name="connsiteX42" fmla="*/ 8489799 w 9024730"/>
              <a:gd name="connsiteY42" fmla="*/ 3692208 h 6857999"/>
              <a:gd name="connsiteX43" fmla="*/ 8475804 w 9024730"/>
              <a:gd name="connsiteY43" fmla="*/ 3776022 h 6857999"/>
              <a:gd name="connsiteX44" fmla="*/ 8471279 w 9024730"/>
              <a:gd name="connsiteY44" fmla="*/ 3977138 h 6857999"/>
              <a:gd name="connsiteX45" fmla="*/ 8408913 w 9024730"/>
              <a:gd name="connsiteY45" fmla="*/ 4222149 h 6857999"/>
              <a:gd name="connsiteX46" fmla="*/ 8402112 w 9024730"/>
              <a:gd name="connsiteY46" fmla="*/ 4364683 h 6857999"/>
              <a:gd name="connsiteX47" fmla="*/ 8393355 w 9024730"/>
              <a:gd name="connsiteY47" fmla="*/ 4462471 h 6857999"/>
              <a:gd name="connsiteX48" fmla="*/ 8376166 w 9024730"/>
              <a:gd name="connsiteY48" fmla="*/ 4574052 h 6857999"/>
              <a:gd name="connsiteX49" fmla="*/ 8341678 w 9024730"/>
              <a:gd name="connsiteY49" fmla="*/ 4667756 h 6857999"/>
              <a:gd name="connsiteX50" fmla="*/ 8273661 w 9024730"/>
              <a:gd name="connsiteY50" fmla="*/ 4799019 h 6857999"/>
              <a:gd name="connsiteX51" fmla="*/ 8256132 w 9024730"/>
              <a:gd name="connsiteY51" fmla="*/ 4849614 h 6857999"/>
              <a:gd name="connsiteX52" fmla="*/ 8226804 w 9024730"/>
              <a:gd name="connsiteY52" fmla="*/ 4919971 h 6857999"/>
              <a:gd name="connsiteX53" fmla="*/ 8171825 w 9024730"/>
              <a:gd name="connsiteY53" fmla="*/ 5010766 h 6857999"/>
              <a:gd name="connsiteX54" fmla="*/ 8143172 w 9024730"/>
              <a:gd name="connsiteY54" fmla="*/ 5088190 h 6857999"/>
              <a:gd name="connsiteX55" fmla="*/ 8126363 w 9024730"/>
              <a:gd name="connsiteY55" fmla="*/ 5143922 h 6857999"/>
              <a:gd name="connsiteX56" fmla="*/ 8103782 w 9024730"/>
              <a:gd name="connsiteY56" fmla="*/ 5284346 h 6857999"/>
              <a:gd name="connsiteX57" fmla="*/ 8084361 w 9024730"/>
              <a:gd name="connsiteY57" fmla="*/ 5390948 h 6857999"/>
              <a:gd name="connsiteX58" fmla="*/ 8062552 w 9024730"/>
              <a:gd name="connsiteY58" fmla="*/ 5470854 h 6857999"/>
              <a:gd name="connsiteX59" fmla="*/ 8057342 w 9024730"/>
              <a:gd name="connsiteY59" fmla="*/ 5529643 h 6857999"/>
              <a:gd name="connsiteX60" fmla="*/ 8044923 w 9024730"/>
              <a:gd name="connsiteY60" fmla="*/ 5597292 h 6857999"/>
              <a:gd name="connsiteX61" fmla="*/ 8035233 w 9024730"/>
              <a:gd name="connsiteY61" fmla="*/ 5608899 h 6857999"/>
              <a:gd name="connsiteX62" fmla="*/ 8018178 w 9024730"/>
              <a:gd name="connsiteY62" fmla="*/ 5684911 h 6857999"/>
              <a:gd name="connsiteX63" fmla="*/ 8018018 w 9024730"/>
              <a:gd name="connsiteY63" fmla="*/ 5755776 h 6857999"/>
              <a:gd name="connsiteX64" fmla="*/ 8008640 w 9024730"/>
              <a:gd name="connsiteY64" fmla="*/ 5889599 h 6857999"/>
              <a:gd name="connsiteX65" fmla="*/ 8013542 w 9024730"/>
              <a:gd name="connsiteY65" fmla="*/ 5989744 h 6857999"/>
              <a:gd name="connsiteX66" fmla="*/ 7980757 w 9024730"/>
              <a:gd name="connsiteY66" fmla="*/ 6084926 h 6857999"/>
              <a:gd name="connsiteX67" fmla="*/ 7975907 w 9024730"/>
              <a:gd name="connsiteY67" fmla="*/ 6346549 h 6857999"/>
              <a:gd name="connsiteX68" fmla="*/ 7974221 w 9024730"/>
              <a:gd name="connsiteY68" fmla="*/ 6527527 h 6857999"/>
              <a:gd name="connsiteX69" fmla="*/ 7979135 w 9024730"/>
              <a:gd name="connsiteY69" fmla="*/ 6627129 h 6857999"/>
              <a:gd name="connsiteX70" fmla="*/ 7979404 w 9024730"/>
              <a:gd name="connsiteY70" fmla="*/ 6694819 h 6857999"/>
              <a:gd name="connsiteX71" fmla="*/ 8009526 w 9024730"/>
              <a:gd name="connsiteY71" fmla="*/ 6765445 h 6857999"/>
              <a:gd name="connsiteX72" fmla="*/ 8018211 w 9024730"/>
              <a:gd name="connsiteY72" fmla="*/ 6844697 h 6857999"/>
              <a:gd name="connsiteX73" fmla="*/ 8019608 w 9024730"/>
              <a:gd name="connsiteY73" fmla="*/ 6857999 h 6857999"/>
              <a:gd name="connsiteX74" fmla="*/ 0 w 9024730"/>
              <a:gd name="connsiteY74"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9024730" h="6857999">
                <a:moveTo>
                  <a:pt x="0" y="0"/>
                </a:moveTo>
                <a:lnTo>
                  <a:pt x="9024730" y="0"/>
                </a:lnTo>
                <a:lnTo>
                  <a:pt x="9024730" y="2"/>
                </a:lnTo>
                <a:lnTo>
                  <a:pt x="8447016" y="2"/>
                </a:lnTo>
                <a:lnTo>
                  <a:pt x="8441214" y="14562"/>
                </a:lnTo>
                <a:lnTo>
                  <a:pt x="8445389" y="59077"/>
                </a:lnTo>
                <a:cubicBezTo>
                  <a:pt x="8445971" y="76949"/>
                  <a:pt x="8436504" y="89796"/>
                  <a:pt x="8437086" y="107668"/>
                </a:cubicBezTo>
                <a:cubicBezTo>
                  <a:pt x="8417947" y="138162"/>
                  <a:pt x="8459241" y="201929"/>
                  <a:pt x="8458599" y="246136"/>
                </a:cubicBezTo>
                <a:cubicBezTo>
                  <a:pt x="8457958" y="290343"/>
                  <a:pt x="8471649" y="364179"/>
                  <a:pt x="8433237" y="372908"/>
                </a:cubicBezTo>
                <a:cubicBezTo>
                  <a:pt x="8426916" y="431308"/>
                  <a:pt x="8438389" y="357606"/>
                  <a:pt x="8430194" y="450607"/>
                </a:cubicBezTo>
                <a:cubicBezTo>
                  <a:pt x="8466727" y="551950"/>
                  <a:pt x="8430182" y="787036"/>
                  <a:pt x="8443315" y="812800"/>
                </a:cubicBezTo>
                <a:cubicBezTo>
                  <a:pt x="8478999" y="860799"/>
                  <a:pt x="8435788" y="854953"/>
                  <a:pt x="8453042" y="912727"/>
                </a:cubicBezTo>
                <a:cubicBezTo>
                  <a:pt x="8462900" y="945986"/>
                  <a:pt x="8451223" y="951781"/>
                  <a:pt x="8451649" y="989950"/>
                </a:cubicBezTo>
                <a:cubicBezTo>
                  <a:pt x="8452074" y="1028120"/>
                  <a:pt x="8452500" y="1095828"/>
                  <a:pt x="8455592" y="1141745"/>
                </a:cubicBezTo>
                <a:cubicBezTo>
                  <a:pt x="8458684" y="1187662"/>
                  <a:pt x="8470047" y="1234783"/>
                  <a:pt x="8470203" y="1265454"/>
                </a:cubicBezTo>
                <a:cubicBezTo>
                  <a:pt x="8458947" y="1304052"/>
                  <a:pt x="8496012" y="1370755"/>
                  <a:pt x="8499638" y="1385480"/>
                </a:cubicBezTo>
                <a:cubicBezTo>
                  <a:pt x="8514485" y="1422714"/>
                  <a:pt x="8525070" y="1428103"/>
                  <a:pt x="8518660" y="1458060"/>
                </a:cubicBezTo>
                <a:cubicBezTo>
                  <a:pt x="8518783" y="1468057"/>
                  <a:pt x="8539003" y="1503177"/>
                  <a:pt x="8539125" y="1513175"/>
                </a:cubicBezTo>
                <a:lnTo>
                  <a:pt x="8570281" y="1570809"/>
                </a:lnTo>
                <a:cubicBezTo>
                  <a:pt x="8597636" y="1617136"/>
                  <a:pt x="8594573" y="1601443"/>
                  <a:pt x="8605212" y="1638391"/>
                </a:cubicBezTo>
                <a:cubicBezTo>
                  <a:pt x="8629645" y="1719640"/>
                  <a:pt x="8613884" y="1715203"/>
                  <a:pt x="8626457" y="1742490"/>
                </a:cubicBezTo>
                <a:lnTo>
                  <a:pt x="8654861" y="1818229"/>
                </a:lnTo>
                <a:cubicBezTo>
                  <a:pt x="8657202" y="1824059"/>
                  <a:pt x="8651899" y="1851211"/>
                  <a:pt x="8648005" y="1862723"/>
                </a:cubicBezTo>
                <a:lnTo>
                  <a:pt x="8654469" y="1917476"/>
                </a:lnTo>
                <a:lnTo>
                  <a:pt x="8649702" y="1972204"/>
                </a:lnTo>
                <a:cubicBezTo>
                  <a:pt x="8652251" y="1979569"/>
                  <a:pt x="8651461" y="2048203"/>
                  <a:pt x="8656357" y="2054291"/>
                </a:cubicBezTo>
                <a:cubicBezTo>
                  <a:pt x="8672645" y="2141657"/>
                  <a:pt x="8632397" y="2189849"/>
                  <a:pt x="8648660" y="2227417"/>
                </a:cubicBezTo>
                <a:cubicBezTo>
                  <a:pt x="8639941" y="2317591"/>
                  <a:pt x="8613796" y="2407644"/>
                  <a:pt x="8607609" y="2510933"/>
                </a:cubicBezTo>
                <a:cubicBezTo>
                  <a:pt x="8633490" y="2597916"/>
                  <a:pt x="8602674" y="2649734"/>
                  <a:pt x="8608432" y="2741866"/>
                </a:cubicBezTo>
                <a:cubicBezTo>
                  <a:pt x="8630300" y="2779815"/>
                  <a:pt x="8631929" y="2817058"/>
                  <a:pt x="8619112" y="2864935"/>
                </a:cubicBezTo>
                <a:cubicBezTo>
                  <a:pt x="8655820" y="2860552"/>
                  <a:pt x="8588374" y="2937673"/>
                  <a:pt x="8627742" y="2950807"/>
                </a:cubicBezTo>
                <a:lnTo>
                  <a:pt x="8611822" y="2978246"/>
                </a:lnTo>
                <a:lnTo>
                  <a:pt x="8608239" y="2995916"/>
                </a:lnTo>
                <a:lnTo>
                  <a:pt x="8598647" y="2998648"/>
                </a:lnTo>
                <a:lnTo>
                  <a:pt x="8587108" y="3023630"/>
                </a:lnTo>
                <a:cubicBezTo>
                  <a:pt x="8584111" y="3033333"/>
                  <a:pt x="8577413" y="3084375"/>
                  <a:pt x="8577885" y="3096975"/>
                </a:cubicBezTo>
                <a:cubicBezTo>
                  <a:pt x="8594321" y="3142205"/>
                  <a:pt x="8535131" y="3160433"/>
                  <a:pt x="8557492" y="3216657"/>
                </a:cubicBezTo>
                <a:cubicBezTo>
                  <a:pt x="8562518" y="3237178"/>
                  <a:pt x="8573573" y="3299737"/>
                  <a:pt x="8560894" y="3310980"/>
                </a:cubicBezTo>
                <a:cubicBezTo>
                  <a:pt x="8557601" y="3323902"/>
                  <a:pt x="8561083" y="3339340"/>
                  <a:pt x="8547852" y="3344725"/>
                </a:cubicBezTo>
                <a:cubicBezTo>
                  <a:pt x="8531788" y="3353908"/>
                  <a:pt x="8553430" y="3400659"/>
                  <a:pt x="8535427" y="3393250"/>
                </a:cubicBezTo>
                <a:cubicBezTo>
                  <a:pt x="8550195" y="3426421"/>
                  <a:pt x="8529553" y="3487753"/>
                  <a:pt x="8520092" y="3514536"/>
                </a:cubicBezTo>
                <a:cubicBezTo>
                  <a:pt x="8513726" y="3563353"/>
                  <a:pt x="8500070" y="3650327"/>
                  <a:pt x="8497231" y="3686149"/>
                </a:cubicBezTo>
                <a:cubicBezTo>
                  <a:pt x="8494574" y="3687657"/>
                  <a:pt x="8493370" y="3677229"/>
                  <a:pt x="8489799" y="3692208"/>
                </a:cubicBezTo>
                <a:cubicBezTo>
                  <a:pt x="8486228" y="3707187"/>
                  <a:pt x="8465938" y="3757479"/>
                  <a:pt x="8475804" y="3776022"/>
                </a:cubicBezTo>
                <a:cubicBezTo>
                  <a:pt x="8441061" y="3875691"/>
                  <a:pt x="8487451" y="3939839"/>
                  <a:pt x="8471279" y="3977138"/>
                </a:cubicBezTo>
                <a:cubicBezTo>
                  <a:pt x="8465599" y="4067300"/>
                  <a:pt x="8419685" y="4164564"/>
                  <a:pt x="8408913" y="4222149"/>
                </a:cubicBezTo>
                <a:cubicBezTo>
                  <a:pt x="8403583" y="4287917"/>
                  <a:pt x="8398240" y="4339232"/>
                  <a:pt x="8402112" y="4364683"/>
                </a:cubicBezTo>
                <a:lnTo>
                  <a:pt x="8393355" y="4462471"/>
                </a:lnTo>
                <a:cubicBezTo>
                  <a:pt x="8396004" y="4503329"/>
                  <a:pt x="8376320" y="4548111"/>
                  <a:pt x="8376166" y="4574052"/>
                </a:cubicBezTo>
                <a:cubicBezTo>
                  <a:pt x="8369380" y="4670665"/>
                  <a:pt x="8352302" y="4649921"/>
                  <a:pt x="8341678" y="4667756"/>
                </a:cubicBezTo>
                <a:cubicBezTo>
                  <a:pt x="8320864" y="4705850"/>
                  <a:pt x="8290794" y="4758928"/>
                  <a:pt x="8273661" y="4799019"/>
                </a:cubicBezTo>
                <a:cubicBezTo>
                  <a:pt x="8254323" y="4834076"/>
                  <a:pt x="8262378" y="4811645"/>
                  <a:pt x="8256132" y="4849614"/>
                </a:cubicBezTo>
                <a:cubicBezTo>
                  <a:pt x="8239320" y="4853334"/>
                  <a:pt x="8207060" y="4883089"/>
                  <a:pt x="8226804" y="4919971"/>
                </a:cubicBezTo>
                <a:lnTo>
                  <a:pt x="8171825" y="5010766"/>
                </a:lnTo>
                <a:cubicBezTo>
                  <a:pt x="8150097" y="4983259"/>
                  <a:pt x="8165842" y="5107656"/>
                  <a:pt x="8143172" y="5088190"/>
                </a:cubicBezTo>
                <a:cubicBezTo>
                  <a:pt x="8128060" y="5102008"/>
                  <a:pt x="8138350" y="5118851"/>
                  <a:pt x="8126363" y="5143922"/>
                </a:cubicBezTo>
                <a:cubicBezTo>
                  <a:pt x="8116335" y="5192745"/>
                  <a:pt x="8111851" y="5226225"/>
                  <a:pt x="8103782" y="5284346"/>
                </a:cubicBezTo>
                <a:cubicBezTo>
                  <a:pt x="8101016" y="5338386"/>
                  <a:pt x="8095811" y="5337325"/>
                  <a:pt x="8084361" y="5390948"/>
                </a:cubicBezTo>
                <a:cubicBezTo>
                  <a:pt x="8082912" y="5429655"/>
                  <a:pt x="8063705" y="5449508"/>
                  <a:pt x="8062552" y="5470854"/>
                </a:cubicBezTo>
                <a:cubicBezTo>
                  <a:pt x="8086776" y="5526328"/>
                  <a:pt x="8037513" y="5496377"/>
                  <a:pt x="8057342" y="5529643"/>
                </a:cubicBezTo>
                <a:cubicBezTo>
                  <a:pt x="8050653" y="5550879"/>
                  <a:pt x="8055939" y="5587444"/>
                  <a:pt x="8044923" y="5597292"/>
                </a:cubicBezTo>
                <a:lnTo>
                  <a:pt x="8035233" y="5608899"/>
                </a:lnTo>
                <a:cubicBezTo>
                  <a:pt x="8030775" y="5623501"/>
                  <a:pt x="8021047" y="5660431"/>
                  <a:pt x="8018178" y="5684911"/>
                </a:cubicBezTo>
                <a:cubicBezTo>
                  <a:pt x="8005590" y="5692608"/>
                  <a:pt x="8011744" y="5734344"/>
                  <a:pt x="8018018" y="5755776"/>
                </a:cubicBezTo>
                <a:cubicBezTo>
                  <a:pt x="8019409" y="5792777"/>
                  <a:pt x="7989082" y="5848613"/>
                  <a:pt x="8008640" y="5889599"/>
                </a:cubicBezTo>
                <a:cubicBezTo>
                  <a:pt x="8011480" y="5932097"/>
                  <a:pt x="8009486" y="5940901"/>
                  <a:pt x="8013542" y="5989744"/>
                </a:cubicBezTo>
                <a:cubicBezTo>
                  <a:pt x="8022089" y="6020787"/>
                  <a:pt x="7982918" y="6024963"/>
                  <a:pt x="7980757" y="6084926"/>
                </a:cubicBezTo>
                <a:cubicBezTo>
                  <a:pt x="7974117" y="6134231"/>
                  <a:pt x="7999371" y="6240432"/>
                  <a:pt x="7975907" y="6346549"/>
                </a:cubicBezTo>
                <a:cubicBezTo>
                  <a:pt x="7987225" y="6409741"/>
                  <a:pt x="7980509" y="6468689"/>
                  <a:pt x="7974221" y="6527527"/>
                </a:cubicBezTo>
                <a:cubicBezTo>
                  <a:pt x="7955361" y="6585667"/>
                  <a:pt x="7987786" y="6579284"/>
                  <a:pt x="7979135" y="6627129"/>
                </a:cubicBezTo>
                <a:cubicBezTo>
                  <a:pt x="7983057" y="6635153"/>
                  <a:pt x="7984986" y="6697665"/>
                  <a:pt x="7979404" y="6694819"/>
                </a:cubicBezTo>
                <a:cubicBezTo>
                  <a:pt x="7981755" y="6716947"/>
                  <a:pt x="8003903" y="6732844"/>
                  <a:pt x="8009526" y="6765445"/>
                </a:cubicBezTo>
                <a:cubicBezTo>
                  <a:pt x="8011113" y="6776325"/>
                  <a:pt x="8014662" y="6810511"/>
                  <a:pt x="8018211" y="6844697"/>
                </a:cubicBezTo>
                <a:lnTo>
                  <a:pt x="8019608" y="6857999"/>
                </a:lnTo>
                <a:lnTo>
                  <a:pt x="0" y="685799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1916F28-5B2F-1874-ED79-C3A817E67049}"/>
              </a:ext>
            </a:extLst>
          </p:cNvPr>
          <p:cNvSpPr>
            <a:spLocks noGrp="1"/>
          </p:cNvSpPr>
          <p:nvPr>
            <p:ph type="title"/>
          </p:nvPr>
        </p:nvSpPr>
        <p:spPr>
          <a:xfrm>
            <a:off x="1137034" y="609600"/>
            <a:ext cx="6881026" cy="1322887"/>
          </a:xfrm>
        </p:spPr>
        <p:txBody>
          <a:bodyPr>
            <a:normAutofit/>
          </a:bodyPr>
          <a:lstStyle/>
          <a:p>
            <a:r>
              <a:rPr lang="pl-PL"/>
              <a:t>Pojęcie bezpieczeństwa</a:t>
            </a:r>
          </a:p>
        </p:txBody>
      </p:sp>
      <p:pic>
        <p:nvPicPr>
          <p:cNvPr id="5" name="Picture 4">
            <a:extLst>
              <a:ext uri="{FF2B5EF4-FFF2-40B4-BE49-F238E27FC236}">
                <a16:creationId xmlns:a16="http://schemas.microsoft.com/office/drawing/2014/main" id="{55706291-82EF-CF17-CE6B-D548F2222E03}"/>
              </a:ext>
            </a:extLst>
          </p:cNvPr>
          <p:cNvPicPr>
            <a:picLocks noChangeAspect="1"/>
          </p:cNvPicPr>
          <p:nvPr/>
        </p:nvPicPr>
        <p:blipFill rotWithShape="1">
          <a:blip r:embed="rId2"/>
          <a:srcRect t="1850" b="678"/>
          <a:stretch/>
        </p:blipFill>
        <p:spPr>
          <a:xfrm>
            <a:off x="8795981" y="2462621"/>
            <a:ext cx="2906973" cy="1962188"/>
          </a:xfrm>
          <a:prstGeom prst="rect">
            <a:avLst/>
          </a:prstGeom>
        </p:spPr>
      </p:pic>
      <p:sp>
        <p:nvSpPr>
          <p:cNvPr id="6" name="Slide Number Placeholder 5">
            <a:extLst>
              <a:ext uri="{FF2B5EF4-FFF2-40B4-BE49-F238E27FC236}">
                <a16:creationId xmlns:a16="http://schemas.microsoft.com/office/drawing/2014/main" id="{7ED8ABC1-034B-F70A-D3A5-660AF03C6DA6}"/>
              </a:ext>
            </a:extLst>
          </p:cNvPr>
          <p:cNvSpPr>
            <a:spLocks noGrp="1"/>
          </p:cNvSpPr>
          <p:nvPr>
            <p:ph type="sldNum" sz="quarter" idx="12"/>
          </p:nvPr>
        </p:nvSpPr>
        <p:spPr>
          <a:xfrm>
            <a:off x="8610600" y="6356350"/>
            <a:ext cx="2743200" cy="365125"/>
          </a:xfrm>
        </p:spPr>
        <p:txBody>
          <a:bodyPr>
            <a:normAutofit/>
          </a:bodyPr>
          <a:lstStyle/>
          <a:p>
            <a:pPr>
              <a:spcAft>
                <a:spcPts val="600"/>
              </a:spcAft>
            </a:pPr>
            <a:fld id="{038148EE-21A9-4AB9-9109-8DADC32CE80E}" type="slidenum">
              <a:rPr lang="pl-PL" sz="1000">
                <a:solidFill>
                  <a:schemeClr val="tx1">
                    <a:lumMod val="50000"/>
                    <a:lumOff val="50000"/>
                  </a:schemeClr>
                </a:solidFill>
              </a:rPr>
              <a:pPr>
                <a:spcAft>
                  <a:spcPts val="600"/>
                </a:spcAft>
              </a:pPr>
              <a:t>3</a:t>
            </a:fld>
            <a:endParaRPr lang="pl-PL" sz="1000">
              <a:solidFill>
                <a:schemeClr val="tx1">
                  <a:lumMod val="50000"/>
                  <a:lumOff val="50000"/>
                </a:schemeClr>
              </a:solidFill>
            </a:endParaRPr>
          </a:p>
        </p:txBody>
      </p:sp>
      <p:graphicFrame>
        <p:nvGraphicFramePr>
          <p:cNvPr id="22" name="Content Placeholder 2">
            <a:extLst>
              <a:ext uri="{FF2B5EF4-FFF2-40B4-BE49-F238E27FC236}">
                <a16:creationId xmlns:a16="http://schemas.microsoft.com/office/drawing/2014/main" id="{0258802A-1057-C794-3310-912EBC467257}"/>
              </a:ext>
            </a:extLst>
          </p:cNvPr>
          <p:cNvGraphicFramePr>
            <a:graphicFrameLocks noGrp="1"/>
          </p:cNvGraphicFramePr>
          <p:nvPr>
            <p:ph idx="1"/>
            <p:extLst>
              <p:ext uri="{D42A27DB-BD31-4B8C-83A1-F6EECF244321}">
                <p14:modId xmlns:p14="http://schemas.microsoft.com/office/powerpoint/2010/main" val="1454707863"/>
              </p:ext>
            </p:extLst>
          </p:nvPr>
        </p:nvGraphicFramePr>
        <p:xfrm>
          <a:off x="1137034" y="2194102"/>
          <a:ext cx="6573951" cy="39085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053609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5D13CC36-B950-4F02-9BAF-9A7EB26739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40">
            <a:extLst>
              <a:ext uri="{FF2B5EF4-FFF2-40B4-BE49-F238E27FC236}">
                <a16:creationId xmlns:a16="http://schemas.microsoft.com/office/drawing/2014/main" id="{4F2E2428-58BA-458D-AA54-05502E63F3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48215" cy="6857999"/>
          </a:xfrm>
          <a:custGeom>
            <a:avLst/>
            <a:gdLst>
              <a:gd name="connsiteX0" fmla="*/ 0 w 9024730"/>
              <a:gd name="connsiteY0" fmla="*/ 0 h 6857999"/>
              <a:gd name="connsiteX1" fmla="*/ 9024730 w 9024730"/>
              <a:gd name="connsiteY1" fmla="*/ 0 h 6857999"/>
              <a:gd name="connsiteX2" fmla="*/ 9024730 w 9024730"/>
              <a:gd name="connsiteY2" fmla="*/ 2 h 6857999"/>
              <a:gd name="connsiteX3" fmla="*/ 8447016 w 9024730"/>
              <a:gd name="connsiteY3" fmla="*/ 2 h 6857999"/>
              <a:gd name="connsiteX4" fmla="*/ 8441214 w 9024730"/>
              <a:gd name="connsiteY4" fmla="*/ 14562 h 6857999"/>
              <a:gd name="connsiteX5" fmla="*/ 8445389 w 9024730"/>
              <a:gd name="connsiteY5" fmla="*/ 59077 h 6857999"/>
              <a:gd name="connsiteX6" fmla="*/ 8437086 w 9024730"/>
              <a:gd name="connsiteY6" fmla="*/ 107668 h 6857999"/>
              <a:gd name="connsiteX7" fmla="*/ 8458599 w 9024730"/>
              <a:gd name="connsiteY7" fmla="*/ 246136 h 6857999"/>
              <a:gd name="connsiteX8" fmla="*/ 8433237 w 9024730"/>
              <a:gd name="connsiteY8" fmla="*/ 372908 h 6857999"/>
              <a:gd name="connsiteX9" fmla="*/ 8430194 w 9024730"/>
              <a:gd name="connsiteY9" fmla="*/ 450607 h 6857999"/>
              <a:gd name="connsiteX10" fmla="*/ 8443315 w 9024730"/>
              <a:gd name="connsiteY10" fmla="*/ 812800 h 6857999"/>
              <a:gd name="connsiteX11" fmla="*/ 8453042 w 9024730"/>
              <a:gd name="connsiteY11" fmla="*/ 912727 h 6857999"/>
              <a:gd name="connsiteX12" fmla="*/ 8451649 w 9024730"/>
              <a:gd name="connsiteY12" fmla="*/ 989950 h 6857999"/>
              <a:gd name="connsiteX13" fmla="*/ 8455592 w 9024730"/>
              <a:gd name="connsiteY13" fmla="*/ 1141745 h 6857999"/>
              <a:gd name="connsiteX14" fmla="*/ 8470203 w 9024730"/>
              <a:gd name="connsiteY14" fmla="*/ 1265454 h 6857999"/>
              <a:gd name="connsiteX15" fmla="*/ 8499638 w 9024730"/>
              <a:gd name="connsiteY15" fmla="*/ 1385480 h 6857999"/>
              <a:gd name="connsiteX16" fmla="*/ 8518660 w 9024730"/>
              <a:gd name="connsiteY16" fmla="*/ 1458060 h 6857999"/>
              <a:gd name="connsiteX17" fmla="*/ 8539125 w 9024730"/>
              <a:gd name="connsiteY17" fmla="*/ 1513175 h 6857999"/>
              <a:gd name="connsiteX18" fmla="*/ 8570281 w 9024730"/>
              <a:gd name="connsiteY18" fmla="*/ 1570809 h 6857999"/>
              <a:gd name="connsiteX19" fmla="*/ 8605212 w 9024730"/>
              <a:gd name="connsiteY19" fmla="*/ 1638391 h 6857999"/>
              <a:gd name="connsiteX20" fmla="*/ 8626457 w 9024730"/>
              <a:gd name="connsiteY20" fmla="*/ 1742490 h 6857999"/>
              <a:gd name="connsiteX21" fmla="*/ 8654861 w 9024730"/>
              <a:gd name="connsiteY21" fmla="*/ 1818229 h 6857999"/>
              <a:gd name="connsiteX22" fmla="*/ 8648005 w 9024730"/>
              <a:gd name="connsiteY22" fmla="*/ 1862723 h 6857999"/>
              <a:gd name="connsiteX23" fmla="*/ 8654469 w 9024730"/>
              <a:gd name="connsiteY23" fmla="*/ 1917476 h 6857999"/>
              <a:gd name="connsiteX24" fmla="*/ 8649702 w 9024730"/>
              <a:gd name="connsiteY24" fmla="*/ 1972204 h 6857999"/>
              <a:gd name="connsiteX25" fmla="*/ 8656357 w 9024730"/>
              <a:gd name="connsiteY25" fmla="*/ 2054291 h 6857999"/>
              <a:gd name="connsiteX26" fmla="*/ 8648660 w 9024730"/>
              <a:gd name="connsiteY26" fmla="*/ 2227417 h 6857999"/>
              <a:gd name="connsiteX27" fmla="*/ 8607609 w 9024730"/>
              <a:gd name="connsiteY27" fmla="*/ 2510933 h 6857999"/>
              <a:gd name="connsiteX28" fmla="*/ 8608432 w 9024730"/>
              <a:gd name="connsiteY28" fmla="*/ 2741866 h 6857999"/>
              <a:gd name="connsiteX29" fmla="*/ 8619112 w 9024730"/>
              <a:gd name="connsiteY29" fmla="*/ 2864935 h 6857999"/>
              <a:gd name="connsiteX30" fmla="*/ 8627742 w 9024730"/>
              <a:gd name="connsiteY30" fmla="*/ 2950807 h 6857999"/>
              <a:gd name="connsiteX31" fmla="*/ 8611822 w 9024730"/>
              <a:gd name="connsiteY31" fmla="*/ 2978246 h 6857999"/>
              <a:gd name="connsiteX32" fmla="*/ 8608239 w 9024730"/>
              <a:gd name="connsiteY32" fmla="*/ 2995916 h 6857999"/>
              <a:gd name="connsiteX33" fmla="*/ 8598647 w 9024730"/>
              <a:gd name="connsiteY33" fmla="*/ 2998648 h 6857999"/>
              <a:gd name="connsiteX34" fmla="*/ 8587108 w 9024730"/>
              <a:gd name="connsiteY34" fmla="*/ 3023630 h 6857999"/>
              <a:gd name="connsiteX35" fmla="*/ 8577885 w 9024730"/>
              <a:gd name="connsiteY35" fmla="*/ 3096975 h 6857999"/>
              <a:gd name="connsiteX36" fmla="*/ 8557492 w 9024730"/>
              <a:gd name="connsiteY36" fmla="*/ 3216657 h 6857999"/>
              <a:gd name="connsiteX37" fmla="*/ 8560894 w 9024730"/>
              <a:gd name="connsiteY37" fmla="*/ 3310980 h 6857999"/>
              <a:gd name="connsiteX38" fmla="*/ 8547852 w 9024730"/>
              <a:gd name="connsiteY38" fmla="*/ 3344725 h 6857999"/>
              <a:gd name="connsiteX39" fmla="*/ 8535427 w 9024730"/>
              <a:gd name="connsiteY39" fmla="*/ 3393250 h 6857999"/>
              <a:gd name="connsiteX40" fmla="*/ 8520092 w 9024730"/>
              <a:gd name="connsiteY40" fmla="*/ 3514536 h 6857999"/>
              <a:gd name="connsiteX41" fmla="*/ 8497231 w 9024730"/>
              <a:gd name="connsiteY41" fmla="*/ 3686149 h 6857999"/>
              <a:gd name="connsiteX42" fmla="*/ 8489799 w 9024730"/>
              <a:gd name="connsiteY42" fmla="*/ 3692208 h 6857999"/>
              <a:gd name="connsiteX43" fmla="*/ 8475804 w 9024730"/>
              <a:gd name="connsiteY43" fmla="*/ 3776022 h 6857999"/>
              <a:gd name="connsiteX44" fmla="*/ 8471279 w 9024730"/>
              <a:gd name="connsiteY44" fmla="*/ 3977138 h 6857999"/>
              <a:gd name="connsiteX45" fmla="*/ 8408913 w 9024730"/>
              <a:gd name="connsiteY45" fmla="*/ 4222149 h 6857999"/>
              <a:gd name="connsiteX46" fmla="*/ 8402112 w 9024730"/>
              <a:gd name="connsiteY46" fmla="*/ 4364683 h 6857999"/>
              <a:gd name="connsiteX47" fmla="*/ 8393355 w 9024730"/>
              <a:gd name="connsiteY47" fmla="*/ 4462471 h 6857999"/>
              <a:gd name="connsiteX48" fmla="*/ 8376166 w 9024730"/>
              <a:gd name="connsiteY48" fmla="*/ 4574052 h 6857999"/>
              <a:gd name="connsiteX49" fmla="*/ 8341678 w 9024730"/>
              <a:gd name="connsiteY49" fmla="*/ 4667756 h 6857999"/>
              <a:gd name="connsiteX50" fmla="*/ 8273661 w 9024730"/>
              <a:gd name="connsiteY50" fmla="*/ 4799019 h 6857999"/>
              <a:gd name="connsiteX51" fmla="*/ 8256132 w 9024730"/>
              <a:gd name="connsiteY51" fmla="*/ 4849614 h 6857999"/>
              <a:gd name="connsiteX52" fmla="*/ 8226804 w 9024730"/>
              <a:gd name="connsiteY52" fmla="*/ 4919971 h 6857999"/>
              <a:gd name="connsiteX53" fmla="*/ 8171825 w 9024730"/>
              <a:gd name="connsiteY53" fmla="*/ 5010766 h 6857999"/>
              <a:gd name="connsiteX54" fmla="*/ 8143172 w 9024730"/>
              <a:gd name="connsiteY54" fmla="*/ 5088190 h 6857999"/>
              <a:gd name="connsiteX55" fmla="*/ 8126363 w 9024730"/>
              <a:gd name="connsiteY55" fmla="*/ 5143922 h 6857999"/>
              <a:gd name="connsiteX56" fmla="*/ 8103782 w 9024730"/>
              <a:gd name="connsiteY56" fmla="*/ 5284346 h 6857999"/>
              <a:gd name="connsiteX57" fmla="*/ 8084361 w 9024730"/>
              <a:gd name="connsiteY57" fmla="*/ 5390948 h 6857999"/>
              <a:gd name="connsiteX58" fmla="*/ 8062552 w 9024730"/>
              <a:gd name="connsiteY58" fmla="*/ 5470854 h 6857999"/>
              <a:gd name="connsiteX59" fmla="*/ 8057342 w 9024730"/>
              <a:gd name="connsiteY59" fmla="*/ 5529643 h 6857999"/>
              <a:gd name="connsiteX60" fmla="*/ 8044923 w 9024730"/>
              <a:gd name="connsiteY60" fmla="*/ 5597292 h 6857999"/>
              <a:gd name="connsiteX61" fmla="*/ 8035233 w 9024730"/>
              <a:gd name="connsiteY61" fmla="*/ 5608899 h 6857999"/>
              <a:gd name="connsiteX62" fmla="*/ 8018178 w 9024730"/>
              <a:gd name="connsiteY62" fmla="*/ 5684911 h 6857999"/>
              <a:gd name="connsiteX63" fmla="*/ 8018018 w 9024730"/>
              <a:gd name="connsiteY63" fmla="*/ 5755776 h 6857999"/>
              <a:gd name="connsiteX64" fmla="*/ 8008640 w 9024730"/>
              <a:gd name="connsiteY64" fmla="*/ 5889599 h 6857999"/>
              <a:gd name="connsiteX65" fmla="*/ 8013542 w 9024730"/>
              <a:gd name="connsiteY65" fmla="*/ 5989744 h 6857999"/>
              <a:gd name="connsiteX66" fmla="*/ 7980757 w 9024730"/>
              <a:gd name="connsiteY66" fmla="*/ 6084926 h 6857999"/>
              <a:gd name="connsiteX67" fmla="*/ 7975907 w 9024730"/>
              <a:gd name="connsiteY67" fmla="*/ 6346549 h 6857999"/>
              <a:gd name="connsiteX68" fmla="*/ 7974221 w 9024730"/>
              <a:gd name="connsiteY68" fmla="*/ 6527527 h 6857999"/>
              <a:gd name="connsiteX69" fmla="*/ 7979135 w 9024730"/>
              <a:gd name="connsiteY69" fmla="*/ 6627129 h 6857999"/>
              <a:gd name="connsiteX70" fmla="*/ 7979404 w 9024730"/>
              <a:gd name="connsiteY70" fmla="*/ 6694819 h 6857999"/>
              <a:gd name="connsiteX71" fmla="*/ 8009526 w 9024730"/>
              <a:gd name="connsiteY71" fmla="*/ 6765445 h 6857999"/>
              <a:gd name="connsiteX72" fmla="*/ 8018211 w 9024730"/>
              <a:gd name="connsiteY72" fmla="*/ 6844697 h 6857999"/>
              <a:gd name="connsiteX73" fmla="*/ 8019608 w 9024730"/>
              <a:gd name="connsiteY73" fmla="*/ 6857999 h 6857999"/>
              <a:gd name="connsiteX74" fmla="*/ 0 w 9024730"/>
              <a:gd name="connsiteY74"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9024730" h="6857999">
                <a:moveTo>
                  <a:pt x="0" y="0"/>
                </a:moveTo>
                <a:lnTo>
                  <a:pt x="9024730" y="0"/>
                </a:lnTo>
                <a:lnTo>
                  <a:pt x="9024730" y="2"/>
                </a:lnTo>
                <a:lnTo>
                  <a:pt x="8447016" y="2"/>
                </a:lnTo>
                <a:lnTo>
                  <a:pt x="8441214" y="14562"/>
                </a:lnTo>
                <a:lnTo>
                  <a:pt x="8445389" y="59077"/>
                </a:lnTo>
                <a:cubicBezTo>
                  <a:pt x="8445971" y="76949"/>
                  <a:pt x="8436504" y="89796"/>
                  <a:pt x="8437086" y="107668"/>
                </a:cubicBezTo>
                <a:cubicBezTo>
                  <a:pt x="8417947" y="138162"/>
                  <a:pt x="8459241" y="201929"/>
                  <a:pt x="8458599" y="246136"/>
                </a:cubicBezTo>
                <a:cubicBezTo>
                  <a:pt x="8457958" y="290343"/>
                  <a:pt x="8471649" y="364179"/>
                  <a:pt x="8433237" y="372908"/>
                </a:cubicBezTo>
                <a:cubicBezTo>
                  <a:pt x="8426916" y="431308"/>
                  <a:pt x="8438389" y="357606"/>
                  <a:pt x="8430194" y="450607"/>
                </a:cubicBezTo>
                <a:cubicBezTo>
                  <a:pt x="8466727" y="551950"/>
                  <a:pt x="8430182" y="787036"/>
                  <a:pt x="8443315" y="812800"/>
                </a:cubicBezTo>
                <a:cubicBezTo>
                  <a:pt x="8478999" y="860799"/>
                  <a:pt x="8435788" y="854953"/>
                  <a:pt x="8453042" y="912727"/>
                </a:cubicBezTo>
                <a:cubicBezTo>
                  <a:pt x="8462900" y="945986"/>
                  <a:pt x="8451223" y="951781"/>
                  <a:pt x="8451649" y="989950"/>
                </a:cubicBezTo>
                <a:cubicBezTo>
                  <a:pt x="8452074" y="1028120"/>
                  <a:pt x="8452500" y="1095828"/>
                  <a:pt x="8455592" y="1141745"/>
                </a:cubicBezTo>
                <a:cubicBezTo>
                  <a:pt x="8458684" y="1187662"/>
                  <a:pt x="8470047" y="1234783"/>
                  <a:pt x="8470203" y="1265454"/>
                </a:cubicBezTo>
                <a:cubicBezTo>
                  <a:pt x="8458947" y="1304052"/>
                  <a:pt x="8496012" y="1370755"/>
                  <a:pt x="8499638" y="1385480"/>
                </a:cubicBezTo>
                <a:cubicBezTo>
                  <a:pt x="8514485" y="1422714"/>
                  <a:pt x="8525070" y="1428103"/>
                  <a:pt x="8518660" y="1458060"/>
                </a:cubicBezTo>
                <a:cubicBezTo>
                  <a:pt x="8518783" y="1468057"/>
                  <a:pt x="8539003" y="1503177"/>
                  <a:pt x="8539125" y="1513175"/>
                </a:cubicBezTo>
                <a:lnTo>
                  <a:pt x="8570281" y="1570809"/>
                </a:lnTo>
                <a:cubicBezTo>
                  <a:pt x="8597636" y="1617136"/>
                  <a:pt x="8594573" y="1601443"/>
                  <a:pt x="8605212" y="1638391"/>
                </a:cubicBezTo>
                <a:cubicBezTo>
                  <a:pt x="8629645" y="1719640"/>
                  <a:pt x="8613884" y="1715203"/>
                  <a:pt x="8626457" y="1742490"/>
                </a:cubicBezTo>
                <a:lnTo>
                  <a:pt x="8654861" y="1818229"/>
                </a:lnTo>
                <a:cubicBezTo>
                  <a:pt x="8657202" y="1824059"/>
                  <a:pt x="8651899" y="1851211"/>
                  <a:pt x="8648005" y="1862723"/>
                </a:cubicBezTo>
                <a:lnTo>
                  <a:pt x="8654469" y="1917476"/>
                </a:lnTo>
                <a:lnTo>
                  <a:pt x="8649702" y="1972204"/>
                </a:lnTo>
                <a:cubicBezTo>
                  <a:pt x="8652251" y="1979569"/>
                  <a:pt x="8651461" y="2048203"/>
                  <a:pt x="8656357" y="2054291"/>
                </a:cubicBezTo>
                <a:cubicBezTo>
                  <a:pt x="8672645" y="2141657"/>
                  <a:pt x="8632397" y="2189849"/>
                  <a:pt x="8648660" y="2227417"/>
                </a:cubicBezTo>
                <a:cubicBezTo>
                  <a:pt x="8639941" y="2317591"/>
                  <a:pt x="8613796" y="2407644"/>
                  <a:pt x="8607609" y="2510933"/>
                </a:cubicBezTo>
                <a:cubicBezTo>
                  <a:pt x="8633490" y="2597916"/>
                  <a:pt x="8602674" y="2649734"/>
                  <a:pt x="8608432" y="2741866"/>
                </a:cubicBezTo>
                <a:cubicBezTo>
                  <a:pt x="8630300" y="2779815"/>
                  <a:pt x="8631929" y="2817058"/>
                  <a:pt x="8619112" y="2864935"/>
                </a:cubicBezTo>
                <a:cubicBezTo>
                  <a:pt x="8655820" y="2860552"/>
                  <a:pt x="8588374" y="2937673"/>
                  <a:pt x="8627742" y="2950807"/>
                </a:cubicBezTo>
                <a:lnTo>
                  <a:pt x="8611822" y="2978246"/>
                </a:lnTo>
                <a:lnTo>
                  <a:pt x="8608239" y="2995916"/>
                </a:lnTo>
                <a:lnTo>
                  <a:pt x="8598647" y="2998648"/>
                </a:lnTo>
                <a:lnTo>
                  <a:pt x="8587108" y="3023630"/>
                </a:lnTo>
                <a:cubicBezTo>
                  <a:pt x="8584111" y="3033333"/>
                  <a:pt x="8577413" y="3084375"/>
                  <a:pt x="8577885" y="3096975"/>
                </a:cubicBezTo>
                <a:cubicBezTo>
                  <a:pt x="8594321" y="3142205"/>
                  <a:pt x="8535131" y="3160433"/>
                  <a:pt x="8557492" y="3216657"/>
                </a:cubicBezTo>
                <a:cubicBezTo>
                  <a:pt x="8562518" y="3237178"/>
                  <a:pt x="8573573" y="3299737"/>
                  <a:pt x="8560894" y="3310980"/>
                </a:cubicBezTo>
                <a:cubicBezTo>
                  <a:pt x="8557601" y="3323902"/>
                  <a:pt x="8561083" y="3339340"/>
                  <a:pt x="8547852" y="3344725"/>
                </a:cubicBezTo>
                <a:cubicBezTo>
                  <a:pt x="8531788" y="3353908"/>
                  <a:pt x="8553430" y="3400659"/>
                  <a:pt x="8535427" y="3393250"/>
                </a:cubicBezTo>
                <a:cubicBezTo>
                  <a:pt x="8550195" y="3426421"/>
                  <a:pt x="8529553" y="3487753"/>
                  <a:pt x="8520092" y="3514536"/>
                </a:cubicBezTo>
                <a:cubicBezTo>
                  <a:pt x="8513726" y="3563353"/>
                  <a:pt x="8500070" y="3650327"/>
                  <a:pt x="8497231" y="3686149"/>
                </a:cubicBezTo>
                <a:cubicBezTo>
                  <a:pt x="8494574" y="3687657"/>
                  <a:pt x="8493370" y="3677229"/>
                  <a:pt x="8489799" y="3692208"/>
                </a:cubicBezTo>
                <a:cubicBezTo>
                  <a:pt x="8486228" y="3707187"/>
                  <a:pt x="8465938" y="3757479"/>
                  <a:pt x="8475804" y="3776022"/>
                </a:cubicBezTo>
                <a:cubicBezTo>
                  <a:pt x="8441061" y="3875691"/>
                  <a:pt x="8487451" y="3939839"/>
                  <a:pt x="8471279" y="3977138"/>
                </a:cubicBezTo>
                <a:cubicBezTo>
                  <a:pt x="8465599" y="4067300"/>
                  <a:pt x="8419685" y="4164564"/>
                  <a:pt x="8408913" y="4222149"/>
                </a:cubicBezTo>
                <a:cubicBezTo>
                  <a:pt x="8403583" y="4287917"/>
                  <a:pt x="8398240" y="4339232"/>
                  <a:pt x="8402112" y="4364683"/>
                </a:cubicBezTo>
                <a:lnTo>
                  <a:pt x="8393355" y="4462471"/>
                </a:lnTo>
                <a:cubicBezTo>
                  <a:pt x="8396004" y="4503329"/>
                  <a:pt x="8376320" y="4548111"/>
                  <a:pt x="8376166" y="4574052"/>
                </a:cubicBezTo>
                <a:cubicBezTo>
                  <a:pt x="8369380" y="4670665"/>
                  <a:pt x="8352302" y="4649921"/>
                  <a:pt x="8341678" y="4667756"/>
                </a:cubicBezTo>
                <a:cubicBezTo>
                  <a:pt x="8320864" y="4705850"/>
                  <a:pt x="8290794" y="4758928"/>
                  <a:pt x="8273661" y="4799019"/>
                </a:cubicBezTo>
                <a:cubicBezTo>
                  <a:pt x="8254323" y="4834076"/>
                  <a:pt x="8262378" y="4811645"/>
                  <a:pt x="8256132" y="4849614"/>
                </a:cubicBezTo>
                <a:cubicBezTo>
                  <a:pt x="8239320" y="4853334"/>
                  <a:pt x="8207060" y="4883089"/>
                  <a:pt x="8226804" y="4919971"/>
                </a:cubicBezTo>
                <a:lnTo>
                  <a:pt x="8171825" y="5010766"/>
                </a:lnTo>
                <a:cubicBezTo>
                  <a:pt x="8150097" y="4983259"/>
                  <a:pt x="8165842" y="5107656"/>
                  <a:pt x="8143172" y="5088190"/>
                </a:cubicBezTo>
                <a:cubicBezTo>
                  <a:pt x="8128060" y="5102008"/>
                  <a:pt x="8138350" y="5118851"/>
                  <a:pt x="8126363" y="5143922"/>
                </a:cubicBezTo>
                <a:cubicBezTo>
                  <a:pt x="8116335" y="5192745"/>
                  <a:pt x="8111851" y="5226225"/>
                  <a:pt x="8103782" y="5284346"/>
                </a:cubicBezTo>
                <a:cubicBezTo>
                  <a:pt x="8101016" y="5338386"/>
                  <a:pt x="8095811" y="5337325"/>
                  <a:pt x="8084361" y="5390948"/>
                </a:cubicBezTo>
                <a:cubicBezTo>
                  <a:pt x="8082912" y="5429655"/>
                  <a:pt x="8063705" y="5449508"/>
                  <a:pt x="8062552" y="5470854"/>
                </a:cubicBezTo>
                <a:cubicBezTo>
                  <a:pt x="8086776" y="5526328"/>
                  <a:pt x="8037513" y="5496377"/>
                  <a:pt x="8057342" y="5529643"/>
                </a:cubicBezTo>
                <a:cubicBezTo>
                  <a:pt x="8050653" y="5550879"/>
                  <a:pt x="8055939" y="5587444"/>
                  <a:pt x="8044923" y="5597292"/>
                </a:cubicBezTo>
                <a:lnTo>
                  <a:pt x="8035233" y="5608899"/>
                </a:lnTo>
                <a:cubicBezTo>
                  <a:pt x="8030775" y="5623501"/>
                  <a:pt x="8021047" y="5660431"/>
                  <a:pt x="8018178" y="5684911"/>
                </a:cubicBezTo>
                <a:cubicBezTo>
                  <a:pt x="8005590" y="5692608"/>
                  <a:pt x="8011744" y="5734344"/>
                  <a:pt x="8018018" y="5755776"/>
                </a:cubicBezTo>
                <a:cubicBezTo>
                  <a:pt x="8019409" y="5792777"/>
                  <a:pt x="7989082" y="5848613"/>
                  <a:pt x="8008640" y="5889599"/>
                </a:cubicBezTo>
                <a:cubicBezTo>
                  <a:pt x="8011480" y="5932097"/>
                  <a:pt x="8009486" y="5940901"/>
                  <a:pt x="8013542" y="5989744"/>
                </a:cubicBezTo>
                <a:cubicBezTo>
                  <a:pt x="8022089" y="6020787"/>
                  <a:pt x="7982918" y="6024963"/>
                  <a:pt x="7980757" y="6084926"/>
                </a:cubicBezTo>
                <a:cubicBezTo>
                  <a:pt x="7974117" y="6134231"/>
                  <a:pt x="7999371" y="6240432"/>
                  <a:pt x="7975907" y="6346549"/>
                </a:cubicBezTo>
                <a:cubicBezTo>
                  <a:pt x="7987225" y="6409741"/>
                  <a:pt x="7980509" y="6468689"/>
                  <a:pt x="7974221" y="6527527"/>
                </a:cubicBezTo>
                <a:cubicBezTo>
                  <a:pt x="7955361" y="6585667"/>
                  <a:pt x="7987786" y="6579284"/>
                  <a:pt x="7979135" y="6627129"/>
                </a:cubicBezTo>
                <a:cubicBezTo>
                  <a:pt x="7983057" y="6635153"/>
                  <a:pt x="7984986" y="6697665"/>
                  <a:pt x="7979404" y="6694819"/>
                </a:cubicBezTo>
                <a:cubicBezTo>
                  <a:pt x="7981755" y="6716947"/>
                  <a:pt x="8003903" y="6732844"/>
                  <a:pt x="8009526" y="6765445"/>
                </a:cubicBezTo>
                <a:cubicBezTo>
                  <a:pt x="8011113" y="6776325"/>
                  <a:pt x="8014662" y="6810511"/>
                  <a:pt x="8018211" y="6844697"/>
                </a:cubicBezTo>
                <a:lnTo>
                  <a:pt x="8019608" y="6857999"/>
                </a:lnTo>
                <a:lnTo>
                  <a:pt x="0" y="685799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DC563B0-3252-DA3F-7E5A-6363AB267ECB}"/>
              </a:ext>
            </a:extLst>
          </p:cNvPr>
          <p:cNvSpPr>
            <a:spLocks noGrp="1"/>
          </p:cNvSpPr>
          <p:nvPr>
            <p:ph type="title"/>
          </p:nvPr>
        </p:nvSpPr>
        <p:spPr>
          <a:xfrm>
            <a:off x="855713" y="609600"/>
            <a:ext cx="6881026" cy="1322887"/>
          </a:xfrm>
        </p:spPr>
        <p:txBody>
          <a:bodyPr>
            <a:normAutofit/>
          </a:bodyPr>
          <a:lstStyle/>
          <a:p>
            <a:r>
              <a:rPr lang="pl-PL" sz="4100" dirty="0"/>
              <a:t>Uwarunkowania bezpiecznego dostępu do informacji</a:t>
            </a:r>
          </a:p>
        </p:txBody>
      </p:sp>
      <p:pic>
        <p:nvPicPr>
          <p:cNvPr id="5" name="Picture 4">
            <a:extLst>
              <a:ext uri="{FF2B5EF4-FFF2-40B4-BE49-F238E27FC236}">
                <a16:creationId xmlns:a16="http://schemas.microsoft.com/office/drawing/2014/main" id="{6B14B6A8-1688-3829-246B-52EC9E797D28}"/>
              </a:ext>
            </a:extLst>
          </p:cNvPr>
          <p:cNvPicPr>
            <a:picLocks noChangeAspect="1"/>
          </p:cNvPicPr>
          <p:nvPr/>
        </p:nvPicPr>
        <p:blipFill rotWithShape="1">
          <a:blip r:embed="rId2"/>
          <a:srcRect l="14859" r="5774"/>
          <a:stretch/>
        </p:blipFill>
        <p:spPr>
          <a:xfrm>
            <a:off x="8795981" y="2061879"/>
            <a:ext cx="2906973" cy="2763672"/>
          </a:xfrm>
          <a:prstGeom prst="rect">
            <a:avLst/>
          </a:prstGeom>
        </p:spPr>
      </p:pic>
      <p:sp>
        <p:nvSpPr>
          <p:cNvPr id="6" name="Slide Number Placeholder 5">
            <a:extLst>
              <a:ext uri="{FF2B5EF4-FFF2-40B4-BE49-F238E27FC236}">
                <a16:creationId xmlns:a16="http://schemas.microsoft.com/office/drawing/2014/main" id="{4C19A607-1F68-AF05-35F0-233A4EDE5D62}"/>
              </a:ext>
            </a:extLst>
          </p:cNvPr>
          <p:cNvSpPr>
            <a:spLocks noGrp="1"/>
          </p:cNvSpPr>
          <p:nvPr>
            <p:ph type="sldNum" sz="quarter" idx="12"/>
          </p:nvPr>
        </p:nvSpPr>
        <p:spPr>
          <a:xfrm>
            <a:off x="8610600" y="6356350"/>
            <a:ext cx="2743200" cy="365125"/>
          </a:xfrm>
        </p:spPr>
        <p:txBody>
          <a:bodyPr>
            <a:normAutofit/>
          </a:bodyPr>
          <a:lstStyle/>
          <a:p>
            <a:pPr>
              <a:spcAft>
                <a:spcPts val="600"/>
              </a:spcAft>
            </a:pPr>
            <a:fld id="{038148EE-21A9-4AB9-9109-8DADC32CE80E}" type="slidenum">
              <a:rPr lang="pl-PL" sz="1000">
                <a:solidFill>
                  <a:schemeClr val="tx1">
                    <a:lumMod val="50000"/>
                    <a:lumOff val="50000"/>
                  </a:schemeClr>
                </a:solidFill>
              </a:rPr>
              <a:pPr>
                <a:spcAft>
                  <a:spcPts val="600"/>
                </a:spcAft>
              </a:pPr>
              <a:t>4</a:t>
            </a:fld>
            <a:endParaRPr lang="pl-PL" sz="1000">
              <a:solidFill>
                <a:schemeClr val="tx1">
                  <a:lumMod val="50000"/>
                  <a:lumOff val="50000"/>
                </a:schemeClr>
              </a:solidFill>
            </a:endParaRPr>
          </a:p>
        </p:txBody>
      </p:sp>
      <p:graphicFrame>
        <p:nvGraphicFramePr>
          <p:cNvPr id="34" name="Content Placeholder 2">
            <a:extLst>
              <a:ext uri="{FF2B5EF4-FFF2-40B4-BE49-F238E27FC236}">
                <a16:creationId xmlns:a16="http://schemas.microsoft.com/office/drawing/2014/main" id="{2A3D2E37-80F6-7A6E-6C59-58BF8847FBE1}"/>
              </a:ext>
            </a:extLst>
          </p:cNvPr>
          <p:cNvGraphicFramePr>
            <a:graphicFrameLocks noGrp="1"/>
          </p:cNvGraphicFramePr>
          <p:nvPr>
            <p:ph idx="1"/>
            <p:extLst>
              <p:ext uri="{D42A27DB-BD31-4B8C-83A1-F6EECF244321}">
                <p14:modId xmlns:p14="http://schemas.microsoft.com/office/powerpoint/2010/main" val="2897322775"/>
              </p:ext>
            </p:extLst>
          </p:nvPr>
        </p:nvGraphicFramePr>
        <p:xfrm>
          <a:off x="647988" y="1932488"/>
          <a:ext cx="7296477" cy="4315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215062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5D13CC36-B950-4F02-9BAF-9A7EB26739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D1BDED99-B35B-4FEE-A274-8E8DB6FEEE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02473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0029174-C8AA-E997-E319-B9BC10D0B9B3}"/>
              </a:ext>
            </a:extLst>
          </p:cNvPr>
          <p:cNvPicPr>
            <a:picLocks noChangeAspect="1"/>
          </p:cNvPicPr>
          <p:nvPr/>
        </p:nvPicPr>
        <p:blipFill rotWithShape="1">
          <a:blip r:embed="rId2"/>
          <a:srcRect l="49133" r="12944" b="-1"/>
          <a:stretch/>
        </p:blipFill>
        <p:spPr>
          <a:xfrm>
            <a:off x="7968222" y="10"/>
            <a:ext cx="4223778" cy="6857990"/>
          </a:xfrm>
          <a:custGeom>
            <a:avLst/>
            <a:gdLst/>
            <a:ahLst/>
            <a:cxnLst/>
            <a:rect l="l" t="t" r="r" b="b"/>
            <a:pathLst>
              <a:path w="4223778" h="6865951">
                <a:moveTo>
                  <a:pt x="478794" y="0"/>
                </a:moveTo>
                <a:lnTo>
                  <a:pt x="4223778" y="0"/>
                </a:lnTo>
                <a:lnTo>
                  <a:pt x="4223778" y="6865951"/>
                </a:lnTo>
                <a:lnTo>
                  <a:pt x="52221" y="6865951"/>
                </a:lnTo>
                <a:lnTo>
                  <a:pt x="49989" y="6844695"/>
                </a:lnTo>
                <a:cubicBezTo>
                  <a:pt x="46440" y="6810509"/>
                  <a:pt x="42891" y="6776323"/>
                  <a:pt x="41304" y="6765443"/>
                </a:cubicBezTo>
                <a:cubicBezTo>
                  <a:pt x="35681" y="6732842"/>
                  <a:pt x="13533" y="6716945"/>
                  <a:pt x="11182" y="6694817"/>
                </a:cubicBezTo>
                <a:cubicBezTo>
                  <a:pt x="16764" y="6697663"/>
                  <a:pt x="14835" y="6635151"/>
                  <a:pt x="10913" y="6627127"/>
                </a:cubicBezTo>
                <a:cubicBezTo>
                  <a:pt x="19564" y="6579282"/>
                  <a:pt x="-12861" y="6585665"/>
                  <a:pt x="5999" y="6527525"/>
                </a:cubicBezTo>
                <a:cubicBezTo>
                  <a:pt x="12287" y="6468687"/>
                  <a:pt x="19003" y="6409739"/>
                  <a:pt x="7685" y="6346547"/>
                </a:cubicBezTo>
                <a:cubicBezTo>
                  <a:pt x="31149" y="6240430"/>
                  <a:pt x="5895" y="6134229"/>
                  <a:pt x="12535" y="6084924"/>
                </a:cubicBezTo>
                <a:cubicBezTo>
                  <a:pt x="14696" y="6024961"/>
                  <a:pt x="53867" y="6020785"/>
                  <a:pt x="45320" y="5989742"/>
                </a:cubicBezTo>
                <a:cubicBezTo>
                  <a:pt x="41264" y="5940899"/>
                  <a:pt x="43258" y="5932095"/>
                  <a:pt x="40418" y="5889597"/>
                </a:cubicBezTo>
                <a:cubicBezTo>
                  <a:pt x="20860" y="5848611"/>
                  <a:pt x="51187" y="5792775"/>
                  <a:pt x="49796" y="5755774"/>
                </a:cubicBezTo>
                <a:cubicBezTo>
                  <a:pt x="43522" y="5734342"/>
                  <a:pt x="37368" y="5692606"/>
                  <a:pt x="49956" y="5684909"/>
                </a:cubicBezTo>
                <a:cubicBezTo>
                  <a:pt x="52825" y="5660429"/>
                  <a:pt x="62553" y="5623499"/>
                  <a:pt x="67011" y="5608897"/>
                </a:cubicBezTo>
                <a:lnTo>
                  <a:pt x="76701" y="5597290"/>
                </a:lnTo>
                <a:cubicBezTo>
                  <a:pt x="87717" y="5587442"/>
                  <a:pt x="82431" y="5550877"/>
                  <a:pt x="89120" y="5529641"/>
                </a:cubicBezTo>
                <a:cubicBezTo>
                  <a:pt x="69291" y="5496375"/>
                  <a:pt x="118554" y="5526326"/>
                  <a:pt x="94330" y="5470852"/>
                </a:cubicBezTo>
                <a:cubicBezTo>
                  <a:pt x="95483" y="5449506"/>
                  <a:pt x="114690" y="5429653"/>
                  <a:pt x="116139" y="5390946"/>
                </a:cubicBezTo>
                <a:cubicBezTo>
                  <a:pt x="127589" y="5337323"/>
                  <a:pt x="132794" y="5338384"/>
                  <a:pt x="135560" y="5284344"/>
                </a:cubicBezTo>
                <a:cubicBezTo>
                  <a:pt x="143629" y="5226223"/>
                  <a:pt x="148113" y="5192743"/>
                  <a:pt x="158141" y="5143920"/>
                </a:cubicBezTo>
                <a:cubicBezTo>
                  <a:pt x="170128" y="5118849"/>
                  <a:pt x="159838" y="5102006"/>
                  <a:pt x="174950" y="5088188"/>
                </a:cubicBezTo>
                <a:cubicBezTo>
                  <a:pt x="197620" y="5107654"/>
                  <a:pt x="181875" y="4983257"/>
                  <a:pt x="203603" y="5010764"/>
                </a:cubicBezTo>
                <a:lnTo>
                  <a:pt x="258582" y="4919969"/>
                </a:lnTo>
                <a:cubicBezTo>
                  <a:pt x="238838" y="4883087"/>
                  <a:pt x="271098" y="4853332"/>
                  <a:pt x="287910" y="4849612"/>
                </a:cubicBezTo>
                <a:cubicBezTo>
                  <a:pt x="294156" y="4811643"/>
                  <a:pt x="286101" y="4834074"/>
                  <a:pt x="305439" y="4799017"/>
                </a:cubicBezTo>
                <a:cubicBezTo>
                  <a:pt x="322572" y="4758926"/>
                  <a:pt x="352642" y="4705848"/>
                  <a:pt x="373456" y="4667754"/>
                </a:cubicBezTo>
                <a:cubicBezTo>
                  <a:pt x="384080" y="4649919"/>
                  <a:pt x="401158" y="4670663"/>
                  <a:pt x="407944" y="4574050"/>
                </a:cubicBezTo>
                <a:cubicBezTo>
                  <a:pt x="408098" y="4548109"/>
                  <a:pt x="427782" y="4503327"/>
                  <a:pt x="425133" y="4462469"/>
                </a:cubicBezTo>
                <a:lnTo>
                  <a:pt x="433890" y="4364681"/>
                </a:lnTo>
                <a:cubicBezTo>
                  <a:pt x="430018" y="4339230"/>
                  <a:pt x="435361" y="4287915"/>
                  <a:pt x="440691" y="4222147"/>
                </a:cubicBezTo>
                <a:cubicBezTo>
                  <a:pt x="451463" y="4164562"/>
                  <a:pt x="497377" y="4067298"/>
                  <a:pt x="503057" y="3977136"/>
                </a:cubicBezTo>
                <a:cubicBezTo>
                  <a:pt x="519229" y="3939837"/>
                  <a:pt x="472839" y="3875689"/>
                  <a:pt x="507582" y="3776020"/>
                </a:cubicBezTo>
                <a:cubicBezTo>
                  <a:pt x="497716" y="3757477"/>
                  <a:pt x="518006" y="3707185"/>
                  <a:pt x="521577" y="3692206"/>
                </a:cubicBezTo>
                <a:cubicBezTo>
                  <a:pt x="525148" y="3677227"/>
                  <a:pt x="526352" y="3687655"/>
                  <a:pt x="529009" y="3686147"/>
                </a:cubicBezTo>
                <a:cubicBezTo>
                  <a:pt x="531848" y="3650325"/>
                  <a:pt x="545504" y="3563351"/>
                  <a:pt x="551870" y="3514534"/>
                </a:cubicBezTo>
                <a:cubicBezTo>
                  <a:pt x="561331" y="3487751"/>
                  <a:pt x="581973" y="3426419"/>
                  <a:pt x="567205" y="3393248"/>
                </a:cubicBezTo>
                <a:cubicBezTo>
                  <a:pt x="585208" y="3400657"/>
                  <a:pt x="563566" y="3353906"/>
                  <a:pt x="579630" y="3344723"/>
                </a:cubicBezTo>
                <a:cubicBezTo>
                  <a:pt x="592861" y="3339338"/>
                  <a:pt x="589379" y="3323900"/>
                  <a:pt x="592672" y="3310978"/>
                </a:cubicBezTo>
                <a:cubicBezTo>
                  <a:pt x="605351" y="3299735"/>
                  <a:pt x="594296" y="3237176"/>
                  <a:pt x="589270" y="3216655"/>
                </a:cubicBezTo>
                <a:cubicBezTo>
                  <a:pt x="566909" y="3160431"/>
                  <a:pt x="626099" y="3142203"/>
                  <a:pt x="609663" y="3096973"/>
                </a:cubicBezTo>
                <a:cubicBezTo>
                  <a:pt x="609191" y="3084373"/>
                  <a:pt x="615889" y="3033331"/>
                  <a:pt x="618886" y="3023628"/>
                </a:cubicBezTo>
                <a:lnTo>
                  <a:pt x="630425" y="2998646"/>
                </a:lnTo>
                <a:lnTo>
                  <a:pt x="640017" y="2995914"/>
                </a:lnTo>
                <a:lnTo>
                  <a:pt x="643600" y="2978244"/>
                </a:lnTo>
                <a:lnTo>
                  <a:pt x="659520" y="2950805"/>
                </a:lnTo>
                <a:cubicBezTo>
                  <a:pt x="620152" y="2937671"/>
                  <a:pt x="687598" y="2860550"/>
                  <a:pt x="650890" y="2864933"/>
                </a:cubicBezTo>
                <a:cubicBezTo>
                  <a:pt x="663707" y="2817056"/>
                  <a:pt x="662078" y="2779813"/>
                  <a:pt x="640210" y="2741864"/>
                </a:cubicBezTo>
                <a:cubicBezTo>
                  <a:pt x="634452" y="2649732"/>
                  <a:pt x="665268" y="2597914"/>
                  <a:pt x="639387" y="2510931"/>
                </a:cubicBezTo>
                <a:cubicBezTo>
                  <a:pt x="645574" y="2407642"/>
                  <a:pt x="671719" y="2317589"/>
                  <a:pt x="680438" y="2227415"/>
                </a:cubicBezTo>
                <a:cubicBezTo>
                  <a:pt x="664175" y="2189847"/>
                  <a:pt x="704423" y="2141655"/>
                  <a:pt x="688135" y="2054289"/>
                </a:cubicBezTo>
                <a:cubicBezTo>
                  <a:pt x="683239" y="2048201"/>
                  <a:pt x="684029" y="1979567"/>
                  <a:pt x="681480" y="1972202"/>
                </a:cubicBezTo>
                <a:lnTo>
                  <a:pt x="686247" y="1917474"/>
                </a:lnTo>
                <a:lnTo>
                  <a:pt x="679783" y="1862721"/>
                </a:lnTo>
                <a:cubicBezTo>
                  <a:pt x="683677" y="1851209"/>
                  <a:pt x="688980" y="1824057"/>
                  <a:pt x="686639" y="1818227"/>
                </a:cubicBezTo>
                <a:lnTo>
                  <a:pt x="658235" y="1742488"/>
                </a:lnTo>
                <a:cubicBezTo>
                  <a:pt x="645662" y="1715201"/>
                  <a:pt x="661423" y="1719638"/>
                  <a:pt x="636990" y="1638389"/>
                </a:cubicBezTo>
                <a:cubicBezTo>
                  <a:pt x="626351" y="1601441"/>
                  <a:pt x="629414" y="1617134"/>
                  <a:pt x="602059" y="1570807"/>
                </a:cubicBezTo>
                <a:lnTo>
                  <a:pt x="570903" y="1513173"/>
                </a:lnTo>
                <a:cubicBezTo>
                  <a:pt x="570781" y="1503175"/>
                  <a:pt x="550561" y="1468055"/>
                  <a:pt x="550438" y="1458058"/>
                </a:cubicBezTo>
                <a:cubicBezTo>
                  <a:pt x="556848" y="1428101"/>
                  <a:pt x="546263" y="1422712"/>
                  <a:pt x="531416" y="1385478"/>
                </a:cubicBezTo>
                <a:cubicBezTo>
                  <a:pt x="527790" y="1370753"/>
                  <a:pt x="490725" y="1304050"/>
                  <a:pt x="501981" y="1265452"/>
                </a:cubicBezTo>
                <a:cubicBezTo>
                  <a:pt x="501825" y="1234781"/>
                  <a:pt x="490462" y="1187660"/>
                  <a:pt x="487370" y="1141743"/>
                </a:cubicBezTo>
                <a:cubicBezTo>
                  <a:pt x="484278" y="1095826"/>
                  <a:pt x="483852" y="1028118"/>
                  <a:pt x="483427" y="989948"/>
                </a:cubicBezTo>
                <a:cubicBezTo>
                  <a:pt x="483001" y="951779"/>
                  <a:pt x="494678" y="945984"/>
                  <a:pt x="484820" y="912725"/>
                </a:cubicBezTo>
                <a:cubicBezTo>
                  <a:pt x="467566" y="854951"/>
                  <a:pt x="510777" y="860797"/>
                  <a:pt x="475093" y="812798"/>
                </a:cubicBezTo>
                <a:cubicBezTo>
                  <a:pt x="461960" y="787034"/>
                  <a:pt x="498505" y="551948"/>
                  <a:pt x="461972" y="450605"/>
                </a:cubicBezTo>
                <a:cubicBezTo>
                  <a:pt x="470167" y="357604"/>
                  <a:pt x="458694" y="431306"/>
                  <a:pt x="465015" y="372906"/>
                </a:cubicBezTo>
                <a:cubicBezTo>
                  <a:pt x="503427" y="364177"/>
                  <a:pt x="489736" y="290341"/>
                  <a:pt x="490377" y="246134"/>
                </a:cubicBezTo>
                <a:cubicBezTo>
                  <a:pt x="491019" y="201927"/>
                  <a:pt x="449725" y="138160"/>
                  <a:pt x="468864" y="107666"/>
                </a:cubicBezTo>
                <a:cubicBezTo>
                  <a:pt x="468282" y="89794"/>
                  <a:pt x="477749" y="76947"/>
                  <a:pt x="477167" y="59075"/>
                </a:cubicBezTo>
                <a:lnTo>
                  <a:pt x="472992" y="14560"/>
                </a:lnTo>
                <a:close/>
              </a:path>
            </a:pathLst>
          </a:custGeom>
        </p:spPr>
      </p:pic>
      <p:sp>
        <p:nvSpPr>
          <p:cNvPr id="2" name="Title 1">
            <a:extLst>
              <a:ext uri="{FF2B5EF4-FFF2-40B4-BE49-F238E27FC236}">
                <a16:creationId xmlns:a16="http://schemas.microsoft.com/office/drawing/2014/main" id="{A2830011-883B-480A-304E-A8659801359D}"/>
              </a:ext>
            </a:extLst>
          </p:cNvPr>
          <p:cNvSpPr>
            <a:spLocks noGrp="1"/>
          </p:cNvSpPr>
          <p:nvPr>
            <p:ph type="title"/>
          </p:nvPr>
        </p:nvSpPr>
        <p:spPr>
          <a:xfrm>
            <a:off x="700935" y="173501"/>
            <a:ext cx="6831188" cy="1322887"/>
          </a:xfrm>
        </p:spPr>
        <p:txBody>
          <a:bodyPr>
            <a:normAutofit/>
          </a:bodyPr>
          <a:lstStyle/>
          <a:p>
            <a:pPr marL="0" indent="0"/>
            <a:r>
              <a:rPr lang="pl-PL" sz="1800" b="1" i="0" dirty="0">
                <a:effectLst/>
                <a:latin typeface="Lato" panose="020F0502020204030203" pitchFamily="34" charset="0"/>
              </a:rPr>
              <a:t>Cyberataki na Polskę</a:t>
            </a:r>
            <a:r>
              <a:rPr lang="pl-PL" sz="1800" b="1" dirty="0">
                <a:latin typeface="Lato" panose="020F0502020204030203" pitchFamily="34" charset="0"/>
              </a:rPr>
              <a:t> w</a:t>
            </a:r>
            <a:r>
              <a:rPr lang="pl-PL" sz="1800" b="1" i="0" dirty="0">
                <a:effectLst/>
                <a:latin typeface="Lato" panose="020F0502020204030203" pitchFamily="34" charset="0"/>
              </a:rPr>
              <a:t> 2022:</a:t>
            </a:r>
            <a:br>
              <a:rPr lang="pl-PL" sz="1800" b="1" i="0" dirty="0">
                <a:effectLst/>
                <a:latin typeface="Lato" panose="020F0502020204030203" pitchFamily="34" charset="0"/>
              </a:rPr>
            </a:br>
            <a:r>
              <a:rPr lang="pl-PL" sz="1800" b="1" i="0" dirty="0">
                <a:effectLst/>
                <a:latin typeface="Open Sans" panose="020B0606030504020204" pitchFamily="34" charset="0"/>
              </a:rPr>
              <a:t>Polskie firmy są atakowane średnio 938 razy w tygodniu. </a:t>
            </a:r>
            <a:br>
              <a:rPr lang="pl-PL" sz="1800" b="0" i="0" dirty="0">
                <a:effectLst/>
                <a:latin typeface="Open Sans" panose="020B0606030504020204" pitchFamily="34" charset="0"/>
              </a:rPr>
            </a:br>
            <a:endParaRPr lang="pl-PL" sz="1800" dirty="0"/>
          </a:p>
        </p:txBody>
      </p:sp>
      <p:sp>
        <p:nvSpPr>
          <p:cNvPr id="3" name="Content Placeholder 2">
            <a:extLst>
              <a:ext uri="{FF2B5EF4-FFF2-40B4-BE49-F238E27FC236}">
                <a16:creationId xmlns:a16="http://schemas.microsoft.com/office/drawing/2014/main" id="{595FA263-6EBF-F63A-6130-D715772D230A}"/>
              </a:ext>
            </a:extLst>
          </p:cNvPr>
          <p:cNvSpPr>
            <a:spLocks noGrp="1"/>
          </p:cNvSpPr>
          <p:nvPr>
            <p:ph idx="1"/>
          </p:nvPr>
        </p:nvSpPr>
        <p:spPr>
          <a:xfrm>
            <a:off x="436099" y="1505243"/>
            <a:ext cx="6831188" cy="5216232"/>
          </a:xfrm>
        </p:spPr>
        <p:txBody>
          <a:bodyPr>
            <a:noAutofit/>
          </a:bodyPr>
          <a:lstStyle/>
          <a:p>
            <a:pPr algn="just"/>
            <a:r>
              <a:rPr lang="pl-PL" sz="1600" b="0" i="0" dirty="0">
                <a:effectLst/>
                <a:latin typeface="Open Sans" panose="020B0606030504020204" pitchFamily="34" charset="0"/>
              </a:rPr>
              <a:t>Ataki cybernetyczne to problem głownie sektora finansowego (1100 ataków tygodniowo), rządowego i wojskowego (1047), infrastruktury (681).</a:t>
            </a:r>
          </a:p>
          <a:p>
            <a:pPr algn="just"/>
            <a:r>
              <a:rPr lang="pl-PL" sz="1600" b="0" i="0" dirty="0">
                <a:effectLst/>
                <a:latin typeface="Open Sans" panose="020B0606030504020204" pitchFamily="34" charset="0"/>
              </a:rPr>
              <a:t>Znaczna część cyberataków skierowanych na polskie firmy pochodzi                z USA (44 proc.). Na drugim miejscu są hakerzy atakujący z polskich IP (9 proc.) i Niemiec (8 proc.). Na świecie 57 proc. ataków generowanych jest z adresu IP z USA.</a:t>
            </a:r>
            <a:endParaRPr lang="pl-PL" sz="1600" dirty="0">
              <a:latin typeface="Open Sans" panose="020B0606030504020204" pitchFamily="34" charset="0"/>
            </a:endParaRPr>
          </a:p>
          <a:p>
            <a:pPr algn="just"/>
            <a:r>
              <a:rPr lang="pl-PL" sz="1600" b="0" i="0" dirty="0">
                <a:effectLst/>
                <a:latin typeface="Open Sans" panose="020B0606030504020204" pitchFamily="34" charset="0"/>
              </a:rPr>
              <a:t>W lutym 2022 r. – zaraz po wybuchu wojny na Ukrainie – doszło do ataku na mBank i PKO BP.  Związek Banków Polskich potwierdził, że atak miał miejsce i że banki zaalarmowały KNF. </a:t>
            </a:r>
          </a:p>
          <a:p>
            <a:pPr algn="just"/>
            <a:r>
              <a:rPr lang="pl-PL" sz="1600" b="0" i="0" dirty="0">
                <a:effectLst/>
                <a:latin typeface="Open Sans" panose="020B0606030504020204" pitchFamily="34" charset="0"/>
              </a:rPr>
              <a:t>W marcu 2022 r. </a:t>
            </a:r>
            <a:r>
              <a:rPr lang="pl-PL" sz="1600" b="1" i="0" dirty="0">
                <a:effectLst/>
                <a:latin typeface="Open Sans" panose="020B0606030504020204" pitchFamily="34" charset="0"/>
              </a:rPr>
              <a:t>grupa </a:t>
            </a:r>
            <a:r>
              <a:rPr lang="pl-PL" sz="1600" b="1" i="0" dirty="0" err="1">
                <a:effectLst/>
                <a:latin typeface="Open Sans" panose="020B0606030504020204" pitchFamily="34" charset="0"/>
              </a:rPr>
              <a:t>hakerska</a:t>
            </a:r>
            <a:r>
              <a:rPr lang="pl-PL" sz="1600" b="1" dirty="0">
                <a:latin typeface="Open Sans" panose="020B0606030504020204" pitchFamily="34" charset="0"/>
              </a:rPr>
              <a:t> </a:t>
            </a:r>
            <a:r>
              <a:rPr lang="pl-PL" sz="1600" b="1" i="0" dirty="0">
                <a:effectLst/>
                <a:latin typeface="Open Sans" panose="020B0606030504020204" pitchFamily="34" charset="0"/>
              </a:rPr>
              <a:t>Ghostwriter/UNC1151</a:t>
            </a:r>
            <a:r>
              <a:rPr lang="pl-PL" sz="1600" b="0" i="0" dirty="0">
                <a:effectLst/>
                <a:latin typeface="Open Sans" panose="020B0606030504020204" pitchFamily="34" charset="0"/>
              </a:rPr>
              <a:t>, podejrzewana o związki z Białorusią, uderzyła w konta rządowe                          i wojskowe. Wykryto próby kradzieży haseł m.in. do skrzynek mailowych polskich i ukraińskich urzędników. Białorusini próbowali wniknąć do kont osób powiązanych z polskim wojskiem. Był to atak </a:t>
            </a:r>
            <a:r>
              <a:rPr lang="pl-PL" sz="1600" b="0" i="0" dirty="0" err="1">
                <a:effectLst/>
                <a:latin typeface="Open Sans" panose="020B0606030504020204" pitchFamily="34" charset="0"/>
              </a:rPr>
              <a:t>phisingowy</a:t>
            </a:r>
            <a:r>
              <a:rPr lang="pl-PL" sz="1600" b="0" i="0" dirty="0">
                <a:effectLst/>
                <a:latin typeface="Open Sans" panose="020B0606030504020204" pitchFamily="34" charset="0"/>
              </a:rPr>
              <a:t> (wyłudzanie w sieci haseł, loginów).</a:t>
            </a:r>
          </a:p>
          <a:p>
            <a:pPr algn="just"/>
            <a:r>
              <a:rPr lang="pl-PL" sz="1600" b="0" i="0" dirty="0">
                <a:effectLst/>
                <a:latin typeface="Open Sans" panose="020B0606030504020204" pitchFamily="34" charset="0"/>
              </a:rPr>
              <a:t>W marcu 2022 r. próbowano zaatakować stronę Izby Rozliczeniowej i polskie serwery rządowe, jeśli chodzi o pocztę elektroniczną. Dwadzieścia siedem tysięcy złośliwych wiadomości w ciągu jednego dnia trafiło do operatorów infrastruktury krytycznej i do odbiorców rządowych.</a:t>
            </a:r>
            <a:endParaRPr lang="pl-PL" sz="1600" dirty="0"/>
          </a:p>
        </p:txBody>
      </p:sp>
      <p:sp>
        <p:nvSpPr>
          <p:cNvPr id="6" name="Slide Number Placeholder 5">
            <a:extLst>
              <a:ext uri="{FF2B5EF4-FFF2-40B4-BE49-F238E27FC236}">
                <a16:creationId xmlns:a16="http://schemas.microsoft.com/office/drawing/2014/main" id="{79CA4EB5-4C5B-5D41-0A7C-C06D11904A71}"/>
              </a:ext>
            </a:extLst>
          </p:cNvPr>
          <p:cNvSpPr>
            <a:spLocks noGrp="1"/>
          </p:cNvSpPr>
          <p:nvPr>
            <p:ph type="sldNum" sz="quarter" idx="12"/>
          </p:nvPr>
        </p:nvSpPr>
        <p:spPr>
          <a:xfrm>
            <a:off x="8610600" y="6356350"/>
            <a:ext cx="2743200" cy="365125"/>
          </a:xfrm>
        </p:spPr>
        <p:txBody>
          <a:bodyPr>
            <a:normAutofit/>
          </a:bodyPr>
          <a:lstStyle/>
          <a:p>
            <a:pPr>
              <a:spcAft>
                <a:spcPts val="600"/>
              </a:spcAft>
            </a:pPr>
            <a:fld id="{038148EE-21A9-4AB9-9109-8DADC32CE80E}" type="slidenum">
              <a:rPr lang="pl-PL" sz="1000">
                <a:solidFill>
                  <a:srgbClr val="FFFFFF"/>
                </a:solidFill>
              </a:rPr>
              <a:pPr>
                <a:spcAft>
                  <a:spcPts val="600"/>
                </a:spcAft>
              </a:pPr>
              <a:t>5</a:t>
            </a:fld>
            <a:endParaRPr lang="pl-PL" sz="1000">
              <a:solidFill>
                <a:srgbClr val="FFFFFF"/>
              </a:solidFill>
            </a:endParaRPr>
          </a:p>
        </p:txBody>
      </p:sp>
    </p:spTree>
    <p:extLst>
      <p:ext uri="{BB962C8B-B14F-4D97-AF65-F5344CB8AC3E}">
        <p14:creationId xmlns:p14="http://schemas.microsoft.com/office/powerpoint/2010/main" val="32397238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5D13CC36-B950-4F02-9BAF-9A7EB26739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1BDED99-B35B-4FEE-A274-8E8DB6FEEE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02473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1727BDE-C427-0F5A-C495-CE56092CC50A}"/>
              </a:ext>
            </a:extLst>
          </p:cNvPr>
          <p:cNvPicPr>
            <a:picLocks noChangeAspect="1"/>
          </p:cNvPicPr>
          <p:nvPr/>
        </p:nvPicPr>
        <p:blipFill rotWithShape="1">
          <a:blip r:embed="rId2"/>
          <a:srcRect l="30625" r="37811" b="1"/>
          <a:stretch/>
        </p:blipFill>
        <p:spPr>
          <a:xfrm>
            <a:off x="7968222" y="10"/>
            <a:ext cx="4223778" cy="6857990"/>
          </a:xfrm>
          <a:custGeom>
            <a:avLst/>
            <a:gdLst/>
            <a:ahLst/>
            <a:cxnLst/>
            <a:rect l="l" t="t" r="r" b="b"/>
            <a:pathLst>
              <a:path w="4223778" h="6865951">
                <a:moveTo>
                  <a:pt x="478794" y="0"/>
                </a:moveTo>
                <a:lnTo>
                  <a:pt x="4223778" y="0"/>
                </a:lnTo>
                <a:lnTo>
                  <a:pt x="4223778" y="6865951"/>
                </a:lnTo>
                <a:lnTo>
                  <a:pt x="52221" y="6865951"/>
                </a:lnTo>
                <a:lnTo>
                  <a:pt x="49989" y="6844695"/>
                </a:lnTo>
                <a:cubicBezTo>
                  <a:pt x="46440" y="6810509"/>
                  <a:pt x="42891" y="6776323"/>
                  <a:pt x="41304" y="6765443"/>
                </a:cubicBezTo>
                <a:cubicBezTo>
                  <a:pt x="35681" y="6732842"/>
                  <a:pt x="13533" y="6716945"/>
                  <a:pt x="11182" y="6694817"/>
                </a:cubicBezTo>
                <a:cubicBezTo>
                  <a:pt x="16764" y="6697663"/>
                  <a:pt x="14835" y="6635151"/>
                  <a:pt x="10913" y="6627127"/>
                </a:cubicBezTo>
                <a:cubicBezTo>
                  <a:pt x="19564" y="6579282"/>
                  <a:pt x="-12861" y="6585665"/>
                  <a:pt x="5999" y="6527525"/>
                </a:cubicBezTo>
                <a:cubicBezTo>
                  <a:pt x="12287" y="6468687"/>
                  <a:pt x="19003" y="6409739"/>
                  <a:pt x="7685" y="6346547"/>
                </a:cubicBezTo>
                <a:cubicBezTo>
                  <a:pt x="31149" y="6240430"/>
                  <a:pt x="5895" y="6134229"/>
                  <a:pt x="12535" y="6084924"/>
                </a:cubicBezTo>
                <a:cubicBezTo>
                  <a:pt x="14696" y="6024961"/>
                  <a:pt x="53867" y="6020785"/>
                  <a:pt x="45320" y="5989742"/>
                </a:cubicBezTo>
                <a:cubicBezTo>
                  <a:pt x="41264" y="5940899"/>
                  <a:pt x="43258" y="5932095"/>
                  <a:pt x="40418" y="5889597"/>
                </a:cubicBezTo>
                <a:cubicBezTo>
                  <a:pt x="20860" y="5848611"/>
                  <a:pt x="51187" y="5792775"/>
                  <a:pt x="49796" y="5755774"/>
                </a:cubicBezTo>
                <a:cubicBezTo>
                  <a:pt x="43522" y="5734342"/>
                  <a:pt x="37368" y="5692606"/>
                  <a:pt x="49956" y="5684909"/>
                </a:cubicBezTo>
                <a:cubicBezTo>
                  <a:pt x="52825" y="5660429"/>
                  <a:pt x="62553" y="5623499"/>
                  <a:pt x="67011" y="5608897"/>
                </a:cubicBezTo>
                <a:lnTo>
                  <a:pt x="76701" y="5597290"/>
                </a:lnTo>
                <a:cubicBezTo>
                  <a:pt x="87717" y="5587442"/>
                  <a:pt x="82431" y="5550877"/>
                  <a:pt x="89120" y="5529641"/>
                </a:cubicBezTo>
                <a:cubicBezTo>
                  <a:pt x="69291" y="5496375"/>
                  <a:pt x="118554" y="5526326"/>
                  <a:pt x="94330" y="5470852"/>
                </a:cubicBezTo>
                <a:cubicBezTo>
                  <a:pt x="95483" y="5449506"/>
                  <a:pt x="114690" y="5429653"/>
                  <a:pt x="116139" y="5390946"/>
                </a:cubicBezTo>
                <a:cubicBezTo>
                  <a:pt x="127589" y="5337323"/>
                  <a:pt x="132794" y="5338384"/>
                  <a:pt x="135560" y="5284344"/>
                </a:cubicBezTo>
                <a:cubicBezTo>
                  <a:pt x="143629" y="5226223"/>
                  <a:pt x="148113" y="5192743"/>
                  <a:pt x="158141" y="5143920"/>
                </a:cubicBezTo>
                <a:cubicBezTo>
                  <a:pt x="170128" y="5118849"/>
                  <a:pt x="159838" y="5102006"/>
                  <a:pt x="174950" y="5088188"/>
                </a:cubicBezTo>
                <a:cubicBezTo>
                  <a:pt x="197620" y="5107654"/>
                  <a:pt x="181875" y="4983257"/>
                  <a:pt x="203603" y="5010764"/>
                </a:cubicBezTo>
                <a:lnTo>
                  <a:pt x="258582" y="4919969"/>
                </a:lnTo>
                <a:cubicBezTo>
                  <a:pt x="238838" y="4883087"/>
                  <a:pt x="271098" y="4853332"/>
                  <a:pt x="287910" y="4849612"/>
                </a:cubicBezTo>
                <a:cubicBezTo>
                  <a:pt x="294156" y="4811643"/>
                  <a:pt x="286101" y="4834074"/>
                  <a:pt x="305439" y="4799017"/>
                </a:cubicBezTo>
                <a:cubicBezTo>
                  <a:pt x="322572" y="4758926"/>
                  <a:pt x="352642" y="4705848"/>
                  <a:pt x="373456" y="4667754"/>
                </a:cubicBezTo>
                <a:cubicBezTo>
                  <a:pt x="384080" y="4649919"/>
                  <a:pt x="401158" y="4670663"/>
                  <a:pt x="407944" y="4574050"/>
                </a:cubicBezTo>
                <a:cubicBezTo>
                  <a:pt x="408098" y="4548109"/>
                  <a:pt x="427782" y="4503327"/>
                  <a:pt x="425133" y="4462469"/>
                </a:cubicBezTo>
                <a:lnTo>
                  <a:pt x="433890" y="4364681"/>
                </a:lnTo>
                <a:cubicBezTo>
                  <a:pt x="430018" y="4339230"/>
                  <a:pt x="435361" y="4287915"/>
                  <a:pt x="440691" y="4222147"/>
                </a:cubicBezTo>
                <a:cubicBezTo>
                  <a:pt x="451463" y="4164562"/>
                  <a:pt x="497377" y="4067298"/>
                  <a:pt x="503057" y="3977136"/>
                </a:cubicBezTo>
                <a:cubicBezTo>
                  <a:pt x="519229" y="3939837"/>
                  <a:pt x="472839" y="3875689"/>
                  <a:pt x="507582" y="3776020"/>
                </a:cubicBezTo>
                <a:cubicBezTo>
                  <a:pt x="497716" y="3757477"/>
                  <a:pt x="518006" y="3707185"/>
                  <a:pt x="521577" y="3692206"/>
                </a:cubicBezTo>
                <a:cubicBezTo>
                  <a:pt x="525148" y="3677227"/>
                  <a:pt x="526352" y="3687655"/>
                  <a:pt x="529009" y="3686147"/>
                </a:cubicBezTo>
                <a:cubicBezTo>
                  <a:pt x="531848" y="3650325"/>
                  <a:pt x="545504" y="3563351"/>
                  <a:pt x="551870" y="3514534"/>
                </a:cubicBezTo>
                <a:cubicBezTo>
                  <a:pt x="561331" y="3487751"/>
                  <a:pt x="581973" y="3426419"/>
                  <a:pt x="567205" y="3393248"/>
                </a:cubicBezTo>
                <a:cubicBezTo>
                  <a:pt x="585208" y="3400657"/>
                  <a:pt x="563566" y="3353906"/>
                  <a:pt x="579630" y="3344723"/>
                </a:cubicBezTo>
                <a:cubicBezTo>
                  <a:pt x="592861" y="3339338"/>
                  <a:pt x="589379" y="3323900"/>
                  <a:pt x="592672" y="3310978"/>
                </a:cubicBezTo>
                <a:cubicBezTo>
                  <a:pt x="605351" y="3299735"/>
                  <a:pt x="594296" y="3237176"/>
                  <a:pt x="589270" y="3216655"/>
                </a:cubicBezTo>
                <a:cubicBezTo>
                  <a:pt x="566909" y="3160431"/>
                  <a:pt x="626099" y="3142203"/>
                  <a:pt x="609663" y="3096973"/>
                </a:cubicBezTo>
                <a:cubicBezTo>
                  <a:pt x="609191" y="3084373"/>
                  <a:pt x="615889" y="3033331"/>
                  <a:pt x="618886" y="3023628"/>
                </a:cubicBezTo>
                <a:lnTo>
                  <a:pt x="630425" y="2998646"/>
                </a:lnTo>
                <a:lnTo>
                  <a:pt x="640017" y="2995914"/>
                </a:lnTo>
                <a:lnTo>
                  <a:pt x="643600" y="2978244"/>
                </a:lnTo>
                <a:lnTo>
                  <a:pt x="659520" y="2950805"/>
                </a:lnTo>
                <a:cubicBezTo>
                  <a:pt x="620152" y="2937671"/>
                  <a:pt x="687598" y="2860550"/>
                  <a:pt x="650890" y="2864933"/>
                </a:cubicBezTo>
                <a:cubicBezTo>
                  <a:pt x="663707" y="2817056"/>
                  <a:pt x="662078" y="2779813"/>
                  <a:pt x="640210" y="2741864"/>
                </a:cubicBezTo>
                <a:cubicBezTo>
                  <a:pt x="634452" y="2649732"/>
                  <a:pt x="665268" y="2597914"/>
                  <a:pt x="639387" y="2510931"/>
                </a:cubicBezTo>
                <a:cubicBezTo>
                  <a:pt x="645574" y="2407642"/>
                  <a:pt x="671719" y="2317589"/>
                  <a:pt x="680438" y="2227415"/>
                </a:cubicBezTo>
                <a:cubicBezTo>
                  <a:pt x="664175" y="2189847"/>
                  <a:pt x="704423" y="2141655"/>
                  <a:pt x="688135" y="2054289"/>
                </a:cubicBezTo>
                <a:cubicBezTo>
                  <a:pt x="683239" y="2048201"/>
                  <a:pt x="684029" y="1979567"/>
                  <a:pt x="681480" y="1972202"/>
                </a:cubicBezTo>
                <a:lnTo>
                  <a:pt x="686247" y="1917474"/>
                </a:lnTo>
                <a:lnTo>
                  <a:pt x="679783" y="1862721"/>
                </a:lnTo>
                <a:cubicBezTo>
                  <a:pt x="683677" y="1851209"/>
                  <a:pt x="688980" y="1824057"/>
                  <a:pt x="686639" y="1818227"/>
                </a:cubicBezTo>
                <a:lnTo>
                  <a:pt x="658235" y="1742488"/>
                </a:lnTo>
                <a:cubicBezTo>
                  <a:pt x="645662" y="1715201"/>
                  <a:pt x="661423" y="1719638"/>
                  <a:pt x="636990" y="1638389"/>
                </a:cubicBezTo>
                <a:cubicBezTo>
                  <a:pt x="626351" y="1601441"/>
                  <a:pt x="629414" y="1617134"/>
                  <a:pt x="602059" y="1570807"/>
                </a:cubicBezTo>
                <a:lnTo>
                  <a:pt x="570903" y="1513173"/>
                </a:lnTo>
                <a:cubicBezTo>
                  <a:pt x="570781" y="1503175"/>
                  <a:pt x="550561" y="1468055"/>
                  <a:pt x="550438" y="1458058"/>
                </a:cubicBezTo>
                <a:cubicBezTo>
                  <a:pt x="556848" y="1428101"/>
                  <a:pt x="546263" y="1422712"/>
                  <a:pt x="531416" y="1385478"/>
                </a:cubicBezTo>
                <a:cubicBezTo>
                  <a:pt x="527790" y="1370753"/>
                  <a:pt x="490725" y="1304050"/>
                  <a:pt x="501981" y="1265452"/>
                </a:cubicBezTo>
                <a:cubicBezTo>
                  <a:pt x="501825" y="1234781"/>
                  <a:pt x="490462" y="1187660"/>
                  <a:pt x="487370" y="1141743"/>
                </a:cubicBezTo>
                <a:cubicBezTo>
                  <a:pt x="484278" y="1095826"/>
                  <a:pt x="483852" y="1028118"/>
                  <a:pt x="483427" y="989948"/>
                </a:cubicBezTo>
                <a:cubicBezTo>
                  <a:pt x="483001" y="951779"/>
                  <a:pt x="494678" y="945984"/>
                  <a:pt x="484820" y="912725"/>
                </a:cubicBezTo>
                <a:cubicBezTo>
                  <a:pt x="467566" y="854951"/>
                  <a:pt x="510777" y="860797"/>
                  <a:pt x="475093" y="812798"/>
                </a:cubicBezTo>
                <a:cubicBezTo>
                  <a:pt x="461960" y="787034"/>
                  <a:pt x="498505" y="551948"/>
                  <a:pt x="461972" y="450605"/>
                </a:cubicBezTo>
                <a:cubicBezTo>
                  <a:pt x="470167" y="357604"/>
                  <a:pt x="458694" y="431306"/>
                  <a:pt x="465015" y="372906"/>
                </a:cubicBezTo>
                <a:cubicBezTo>
                  <a:pt x="503427" y="364177"/>
                  <a:pt x="489736" y="290341"/>
                  <a:pt x="490377" y="246134"/>
                </a:cubicBezTo>
                <a:cubicBezTo>
                  <a:pt x="491019" y="201927"/>
                  <a:pt x="449725" y="138160"/>
                  <a:pt x="468864" y="107666"/>
                </a:cubicBezTo>
                <a:cubicBezTo>
                  <a:pt x="468282" y="89794"/>
                  <a:pt x="477749" y="76947"/>
                  <a:pt x="477167" y="59075"/>
                </a:cubicBezTo>
                <a:lnTo>
                  <a:pt x="472992" y="14560"/>
                </a:lnTo>
                <a:close/>
              </a:path>
            </a:pathLst>
          </a:custGeom>
        </p:spPr>
      </p:pic>
      <p:sp>
        <p:nvSpPr>
          <p:cNvPr id="2" name="Title 1">
            <a:extLst>
              <a:ext uri="{FF2B5EF4-FFF2-40B4-BE49-F238E27FC236}">
                <a16:creationId xmlns:a16="http://schemas.microsoft.com/office/drawing/2014/main" id="{E316F4E3-536C-9865-067E-4F1CE70314A3}"/>
              </a:ext>
            </a:extLst>
          </p:cNvPr>
          <p:cNvSpPr>
            <a:spLocks noGrp="1"/>
          </p:cNvSpPr>
          <p:nvPr>
            <p:ph type="title"/>
          </p:nvPr>
        </p:nvSpPr>
        <p:spPr>
          <a:xfrm>
            <a:off x="1137034" y="609600"/>
            <a:ext cx="6831188" cy="1322887"/>
          </a:xfrm>
        </p:spPr>
        <p:txBody>
          <a:bodyPr>
            <a:normAutofit/>
          </a:bodyPr>
          <a:lstStyle/>
          <a:p>
            <a:r>
              <a:rPr lang="pl-PL" dirty="0"/>
              <a:t>Ataki </a:t>
            </a:r>
            <a:r>
              <a:rPr lang="pl-PL" dirty="0" err="1"/>
              <a:t>hakerskie</a:t>
            </a:r>
            <a:r>
              <a:rPr lang="pl-PL" dirty="0"/>
              <a:t> w Polsce kilka przykładów</a:t>
            </a:r>
          </a:p>
        </p:txBody>
      </p:sp>
      <p:sp>
        <p:nvSpPr>
          <p:cNvPr id="3" name="Content Placeholder 2">
            <a:extLst>
              <a:ext uri="{FF2B5EF4-FFF2-40B4-BE49-F238E27FC236}">
                <a16:creationId xmlns:a16="http://schemas.microsoft.com/office/drawing/2014/main" id="{B32450FE-74AE-E63A-2ABC-64852DA599D2}"/>
              </a:ext>
            </a:extLst>
          </p:cNvPr>
          <p:cNvSpPr>
            <a:spLocks noGrp="1"/>
          </p:cNvSpPr>
          <p:nvPr>
            <p:ph idx="1"/>
          </p:nvPr>
        </p:nvSpPr>
        <p:spPr>
          <a:xfrm>
            <a:off x="1137035" y="2194102"/>
            <a:ext cx="6516216" cy="3908585"/>
          </a:xfrm>
        </p:spPr>
        <p:txBody>
          <a:bodyPr>
            <a:normAutofit/>
          </a:bodyPr>
          <a:lstStyle/>
          <a:p>
            <a:pPr algn="just"/>
            <a:r>
              <a:rPr lang="pl-PL" sz="1900" b="0" i="0" dirty="0">
                <a:effectLst/>
                <a:latin typeface="Raleway" pitchFamily="2" charset="-18"/>
              </a:rPr>
              <a:t>10.07.2023 - tuż przed szczytem NATO w Wilnie</a:t>
            </a:r>
            <a:r>
              <a:rPr lang="pl-PL" sz="1900" dirty="0">
                <a:latin typeface="Raleway" pitchFamily="2" charset="-18"/>
              </a:rPr>
              <a:t>, </a:t>
            </a:r>
            <a:r>
              <a:rPr lang="pl-PL" sz="1900" dirty="0" err="1">
                <a:latin typeface="Raleway" pitchFamily="2" charset="-18"/>
              </a:rPr>
              <a:t>ASzWoj</a:t>
            </a:r>
            <a:r>
              <a:rPr lang="pl-PL" sz="1900" dirty="0">
                <a:latin typeface="Raleway" pitchFamily="2" charset="-18"/>
              </a:rPr>
              <a:t> została zaatakowana przez </a:t>
            </a:r>
            <a:r>
              <a:rPr lang="pl-PL" sz="1900" b="1" dirty="0">
                <a:latin typeface="Raleway" pitchFamily="2" charset="-18"/>
              </a:rPr>
              <a:t>grupę </a:t>
            </a:r>
            <a:r>
              <a:rPr lang="pl-PL" sz="1900" b="1" dirty="0" err="1">
                <a:latin typeface="Raleway" pitchFamily="2" charset="-18"/>
              </a:rPr>
              <a:t>CyberTriad</a:t>
            </a:r>
            <a:r>
              <a:rPr lang="pl-PL" sz="1900" b="1" dirty="0">
                <a:latin typeface="Raleway" pitchFamily="2" charset="-18"/>
              </a:rPr>
              <a:t> </a:t>
            </a:r>
            <a:r>
              <a:rPr lang="pl-PL" sz="1900" dirty="0">
                <a:latin typeface="Raleway" pitchFamily="2" charset="-18"/>
              </a:rPr>
              <a:t>- atak </a:t>
            </a:r>
            <a:r>
              <a:rPr lang="pl-PL" sz="1900" b="0" i="0" dirty="0">
                <a:effectLst/>
                <a:latin typeface="Raleway" pitchFamily="2" charset="-18"/>
              </a:rPr>
              <a:t>dotyczył „akademickiej części autonomicznej sieci </a:t>
            </a:r>
            <a:r>
              <a:rPr lang="pl-PL" sz="1900" b="0" i="0" dirty="0" err="1">
                <a:effectLst/>
                <a:latin typeface="Raleway" pitchFamily="2" charset="-18"/>
              </a:rPr>
              <a:t>ASzWoj</a:t>
            </a:r>
            <a:r>
              <a:rPr lang="pl-PL" sz="1900" b="0" i="0" dirty="0">
                <a:effectLst/>
                <a:latin typeface="Raleway" pitchFamily="2" charset="-18"/>
              </a:rPr>
              <a:t>”</a:t>
            </a:r>
            <a:r>
              <a:rPr lang="pl-PL" sz="1900" dirty="0">
                <a:latin typeface="Raleway" pitchFamily="2" charset="-18"/>
              </a:rPr>
              <a:t>. </a:t>
            </a:r>
            <a:r>
              <a:rPr lang="pl-PL" sz="1900" b="1" i="0" dirty="0">
                <a:effectLst/>
                <a:latin typeface="Raleway" pitchFamily="2" charset="-18"/>
              </a:rPr>
              <a:t>Celem ataku padła też w tym samym czasie: Telewizja Kablowa Chopin, Radio </a:t>
            </a:r>
            <a:r>
              <a:rPr lang="pl-PL" sz="1900" b="1" i="0" dirty="0" err="1">
                <a:effectLst/>
                <a:latin typeface="Raleway" pitchFamily="2" charset="-18"/>
              </a:rPr>
              <a:t>NordaFM</a:t>
            </a:r>
            <a:r>
              <a:rPr lang="pl-PL" sz="1900" b="1" i="0" dirty="0">
                <a:effectLst/>
                <a:latin typeface="Raleway" pitchFamily="2" charset="-18"/>
              </a:rPr>
              <a:t>, Telewizja TTM z województwa pomorskiego oraz ZETO Lublin (Zakład Elektronicznej Techniki Obliczeniowej ZETO).</a:t>
            </a:r>
            <a:endParaRPr lang="pl-PL" sz="1900" dirty="0"/>
          </a:p>
          <a:p>
            <a:pPr algn="just"/>
            <a:r>
              <a:rPr lang="pl-PL" sz="1900" dirty="0"/>
              <a:t>28.08.2023 - </a:t>
            </a:r>
            <a:r>
              <a:rPr lang="pl-PL" sz="1900" b="1" i="0" dirty="0">
                <a:effectLst/>
                <a:latin typeface="Open Sans" panose="020B0606030504020204" pitchFamily="34" charset="0"/>
              </a:rPr>
              <a:t>Rosyjska grupa NoName057(16) </a:t>
            </a:r>
            <a:r>
              <a:rPr lang="pl-PL" sz="1900" b="0" i="0" dirty="0">
                <a:effectLst/>
                <a:latin typeface="Open Sans" panose="020B0606030504020204" pitchFamily="34" charset="0"/>
              </a:rPr>
              <a:t>zaatakowała strony polskich instytucji. Tym razem atak </a:t>
            </a:r>
            <a:r>
              <a:rPr lang="pl-PL" sz="1900" b="0" i="0" dirty="0" err="1">
                <a:effectLst/>
                <a:latin typeface="Open Sans" panose="020B0606030504020204" pitchFamily="34" charset="0"/>
              </a:rPr>
              <a:t>DDoS</a:t>
            </a:r>
            <a:r>
              <a:rPr lang="pl-PL" sz="1900" b="0" i="0" dirty="0">
                <a:effectLst/>
                <a:latin typeface="Open Sans" panose="020B0606030504020204" pitchFamily="34" charset="0"/>
              </a:rPr>
              <a:t> był wymierzony w Giełdę Papierów Wartościowych, jak też w banki PKO SA, Raiffeisen, Plus Bank, </a:t>
            </a:r>
            <a:r>
              <a:rPr lang="pl-PL" sz="1900" b="0" i="0" dirty="0" err="1">
                <a:effectLst/>
                <a:latin typeface="Open Sans" panose="020B0606030504020204" pitchFamily="34" charset="0"/>
              </a:rPr>
              <a:t>Credit</a:t>
            </a:r>
            <a:r>
              <a:rPr lang="pl-PL" sz="1900" b="0" i="0" dirty="0">
                <a:effectLst/>
                <a:latin typeface="Open Sans" panose="020B0606030504020204" pitchFamily="34" charset="0"/>
              </a:rPr>
              <a:t> </a:t>
            </a:r>
            <a:r>
              <a:rPr lang="pl-PL" sz="1900" b="0" i="0" dirty="0" err="1">
                <a:effectLst/>
                <a:latin typeface="Open Sans" panose="020B0606030504020204" pitchFamily="34" charset="0"/>
              </a:rPr>
              <a:t>Agricole</a:t>
            </a:r>
            <a:r>
              <a:rPr lang="pl-PL" sz="1900" b="0" i="0" dirty="0">
                <a:effectLst/>
                <a:latin typeface="Open Sans" panose="020B0606030504020204" pitchFamily="34" charset="0"/>
              </a:rPr>
              <a:t>, BNP </a:t>
            </a:r>
            <a:r>
              <a:rPr lang="pl-PL" sz="1900" b="0" i="0" dirty="0" err="1">
                <a:effectLst/>
                <a:latin typeface="Open Sans" panose="020B0606030504020204" pitchFamily="34" charset="0"/>
              </a:rPr>
              <a:t>Paribas</a:t>
            </a:r>
            <a:r>
              <a:rPr lang="pl-PL" sz="1900" b="0" i="0" dirty="0">
                <a:effectLst/>
                <a:latin typeface="Open Sans" panose="020B0606030504020204" pitchFamily="34" charset="0"/>
              </a:rPr>
              <a:t> oraz w Profil Zaufany.</a:t>
            </a:r>
          </a:p>
          <a:p>
            <a:pPr marL="0" indent="0">
              <a:buNone/>
            </a:pPr>
            <a:endParaRPr lang="pl-PL" sz="1900" dirty="0"/>
          </a:p>
        </p:txBody>
      </p:sp>
      <p:sp>
        <p:nvSpPr>
          <p:cNvPr id="6" name="Slide Number Placeholder 5">
            <a:extLst>
              <a:ext uri="{FF2B5EF4-FFF2-40B4-BE49-F238E27FC236}">
                <a16:creationId xmlns:a16="http://schemas.microsoft.com/office/drawing/2014/main" id="{86B30DD3-6E3E-A509-F8CD-BECBEEE84F11}"/>
              </a:ext>
            </a:extLst>
          </p:cNvPr>
          <p:cNvSpPr>
            <a:spLocks noGrp="1"/>
          </p:cNvSpPr>
          <p:nvPr>
            <p:ph type="sldNum" sz="quarter" idx="12"/>
          </p:nvPr>
        </p:nvSpPr>
        <p:spPr>
          <a:xfrm>
            <a:off x="8610600" y="6356350"/>
            <a:ext cx="2743200" cy="365125"/>
          </a:xfrm>
        </p:spPr>
        <p:txBody>
          <a:bodyPr>
            <a:normAutofit/>
          </a:bodyPr>
          <a:lstStyle/>
          <a:p>
            <a:pPr>
              <a:spcAft>
                <a:spcPts val="600"/>
              </a:spcAft>
            </a:pPr>
            <a:fld id="{038148EE-21A9-4AB9-9109-8DADC32CE80E}" type="slidenum">
              <a:rPr lang="pl-PL" sz="1000">
                <a:solidFill>
                  <a:srgbClr val="FFFFFF"/>
                </a:solidFill>
              </a:rPr>
              <a:pPr>
                <a:spcAft>
                  <a:spcPts val="600"/>
                </a:spcAft>
              </a:pPr>
              <a:t>6</a:t>
            </a:fld>
            <a:endParaRPr lang="pl-PL" sz="1000">
              <a:solidFill>
                <a:srgbClr val="FFFFFF"/>
              </a:solidFill>
            </a:endParaRPr>
          </a:p>
        </p:txBody>
      </p:sp>
    </p:spTree>
    <p:extLst>
      <p:ext uri="{BB962C8B-B14F-4D97-AF65-F5344CB8AC3E}">
        <p14:creationId xmlns:p14="http://schemas.microsoft.com/office/powerpoint/2010/main" val="24689841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5D13CC36-B950-4F02-9BAF-9A7EB26739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4F2E2428-58BA-458D-AA54-05502E63F3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48215" cy="6857999"/>
          </a:xfrm>
          <a:custGeom>
            <a:avLst/>
            <a:gdLst>
              <a:gd name="connsiteX0" fmla="*/ 0 w 9024730"/>
              <a:gd name="connsiteY0" fmla="*/ 0 h 6857999"/>
              <a:gd name="connsiteX1" fmla="*/ 9024730 w 9024730"/>
              <a:gd name="connsiteY1" fmla="*/ 0 h 6857999"/>
              <a:gd name="connsiteX2" fmla="*/ 9024730 w 9024730"/>
              <a:gd name="connsiteY2" fmla="*/ 2 h 6857999"/>
              <a:gd name="connsiteX3" fmla="*/ 8447016 w 9024730"/>
              <a:gd name="connsiteY3" fmla="*/ 2 h 6857999"/>
              <a:gd name="connsiteX4" fmla="*/ 8441214 w 9024730"/>
              <a:gd name="connsiteY4" fmla="*/ 14562 h 6857999"/>
              <a:gd name="connsiteX5" fmla="*/ 8445389 w 9024730"/>
              <a:gd name="connsiteY5" fmla="*/ 59077 h 6857999"/>
              <a:gd name="connsiteX6" fmla="*/ 8437086 w 9024730"/>
              <a:gd name="connsiteY6" fmla="*/ 107668 h 6857999"/>
              <a:gd name="connsiteX7" fmla="*/ 8458599 w 9024730"/>
              <a:gd name="connsiteY7" fmla="*/ 246136 h 6857999"/>
              <a:gd name="connsiteX8" fmla="*/ 8433237 w 9024730"/>
              <a:gd name="connsiteY8" fmla="*/ 372908 h 6857999"/>
              <a:gd name="connsiteX9" fmla="*/ 8430194 w 9024730"/>
              <a:gd name="connsiteY9" fmla="*/ 450607 h 6857999"/>
              <a:gd name="connsiteX10" fmla="*/ 8443315 w 9024730"/>
              <a:gd name="connsiteY10" fmla="*/ 812800 h 6857999"/>
              <a:gd name="connsiteX11" fmla="*/ 8453042 w 9024730"/>
              <a:gd name="connsiteY11" fmla="*/ 912727 h 6857999"/>
              <a:gd name="connsiteX12" fmla="*/ 8451649 w 9024730"/>
              <a:gd name="connsiteY12" fmla="*/ 989950 h 6857999"/>
              <a:gd name="connsiteX13" fmla="*/ 8455592 w 9024730"/>
              <a:gd name="connsiteY13" fmla="*/ 1141745 h 6857999"/>
              <a:gd name="connsiteX14" fmla="*/ 8470203 w 9024730"/>
              <a:gd name="connsiteY14" fmla="*/ 1265454 h 6857999"/>
              <a:gd name="connsiteX15" fmla="*/ 8499638 w 9024730"/>
              <a:gd name="connsiteY15" fmla="*/ 1385480 h 6857999"/>
              <a:gd name="connsiteX16" fmla="*/ 8518660 w 9024730"/>
              <a:gd name="connsiteY16" fmla="*/ 1458060 h 6857999"/>
              <a:gd name="connsiteX17" fmla="*/ 8539125 w 9024730"/>
              <a:gd name="connsiteY17" fmla="*/ 1513175 h 6857999"/>
              <a:gd name="connsiteX18" fmla="*/ 8570281 w 9024730"/>
              <a:gd name="connsiteY18" fmla="*/ 1570809 h 6857999"/>
              <a:gd name="connsiteX19" fmla="*/ 8605212 w 9024730"/>
              <a:gd name="connsiteY19" fmla="*/ 1638391 h 6857999"/>
              <a:gd name="connsiteX20" fmla="*/ 8626457 w 9024730"/>
              <a:gd name="connsiteY20" fmla="*/ 1742490 h 6857999"/>
              <a:gd name="connsiteX21" fmla="*/ 8654861 w 9024730"/>
              <a:gd name="connsiteY21" fmla="*/ 1818229 h 6857999"/>
              <a:gd name="connsiteX22" fmla="*/ 8648005 w 9024730"/>
              <a:gd name="connsiteY22" fmla="*/ 1862723 h 6857999"/>
              <a:gd name="connsiteX23" fmla="*/ 8654469 w 9024730"/>
              <a:gd name="connsiteY23" fmla="*/ 1917476 h 6857999"/>
              <a:gd name="connsiteX24" fmla="*/ 8649702 w 9024730"/>
              <a:gd name="connsiteY24" fmla="*/ 1972204 h 6857999"/>
              <a:gd name="connsiteX25" fmla="*/ 8656357 w 9024730"/>
              <a:gd name="connsiteY25" fmla="*/ 2054291 h 6857999"/>
              <a:gd name="connsiteX26" fmla="*/ 8648660 w 9024730"/>
              <a:gd name="connsiteY26" fmla="*/ 2227417 h 6857999"/>
              <a:gd name="connsiteX27" fmla="*/ 8607609 w 9024730"/>
              <a:gd name="connsiteY27" fmla="*/ 2510933 h 6857999"/>
              <a:gd name="connsiteX28" fmla="*/ 8608432 w 9024730"/>
              <a:gd name="connsiteY28" fmla="*/ 2741866 h 6857999"/>
              <a:gd name="connsiteX29" fmla="*/ 8619112 w 9024730"/>
              <a:gd name="connsiteY29" fmla="*/ 2864935 h 6857999"/>
              <a:gd name="connsiteX30" fmla="*/ 8627742 w 9024730"/>
              <a:gd name="connsiteY30" fmla="*/ 2950807 h 6857999"/>
              <a:gd name="connsiteX31" fmla="*/ 8611822 w 9024730"/>
              <a:gd name="connsiteY31" fmla="*/ 2978246 h 6857999"/>
              <a:gd name="connsiteX32" fmla="*/ 8608239 w 9024730"/>
              <a:gd name="connsiteY32" fmla="*/ 2995916 h 6857999"/>
              <a:gd name="connsiteX33" fmla="*/ 8598647 w 9024730"/>
              <a:gd name="connsiteY33" fmla="*/ 2998648 h 6857999"/>
              <a:gd name="connsiteX34" fmla="*/ 8587108 w 9024730"/>
              <a:gd name="connsiteY34" fmla="*/ 3023630 h 6857999"/>
              <a:gd name="connsiteX35" fmla="*/ 8577885 w 9024730"/>
              <a:gd name="connsiteY35" fmla="*/ 3096975 h 6857999"/>
              <a:gd name="connsiteX36" fmla="*/ 8557492 w 9024730"/>
              <a:gd name="connsiteY36" fmla="*/ 3216657 h 6857999"/>
              <a:gd name="connsiteX37" fmla="*/ 8560894 w 9024730"/>
              <a:gd name="connsiteY37" fmla="*/ 3310980 h 6857999"/>
              <a:gd name="connsiteX38" fmla="*/ 8547852 w 9024730"/>
              <a:gd name="connsiteY38" fmla="*/ 3344725 h 6857999"/>
              <a:gd name="connsiteX39" fmla="*/ 8535427 w 9024730"/>
              <a:gd name="connsiteY39" fmla="*/ 3393250 h 6857999"/>
              <a:gd name="connsiteX40" fmla="*/ 8520092 w 9024730"/>
              <a:gd name="connsiteY40" fmla="*/ 3514536 h 6857999"/>
              <a:gd name="connsiteX41" fmla="*/ 8497231 w 9024730"/>
              <a:gd name="connsiteY41" fmla="*/ 3686149 h 6857999"/>
              <a:gd name="connsiteX42" fmla="*/ 8489799 w 9024730"/>
              <a:gd name="connsiteY42" fmla="*/ 3692208 h 6857999"/>
              <a:gd name="connsiteX43" fmla="*/ 8475804 w 9024730"/>
              <a:gd name="connsiteY43" fmla="*/ 3776022 h 6857999"/>
              <a:gd name="connsiteX44" fmla="*/ 8471279 w 9024730"/>
              <a:gd name="connsiteY44" fmla="*/ 3977138 h 6857999"/>
              <a:gd name="connsiteX45" fmla="*/ 8408913 w 9024730"/>
              <a:gd name="connsiteY45" fmla="*/ 4222149 h 6857999"/>
              <a:gd name="connsiteX46" fmla="*/ 8402112 w 9024730"/>
              <a:gd name="connsiteY46" fmla="*/ 4364683 h 6857999"/>
              <a:gd name="connsiteX47" fmla="*/ 8393355 w 9024730"/>
              <a:gd name="connsiteY47" fmla="*/ 4462471 h 6857999"/>
              <a:gd name="connsiteX48" fmla="*/ 8376166 w 9024730"/>
              <a:gd name="connsiteY48" fmla="*/ 4574052 h 6857999"/>
              <a:gd name="connsiteX49" fmla="*/ 8341678 w 9024730"/>
              <a:gd name="connsiteY49" fmla="*/ 4667756 h 6857999"/>
              <a:gd name="connsiteX50" fmla="*/ 8273661 w 9024730"/>
              <a:gd name="connsiteY50" fmla="*/ 4799019 h 6857999"/>
              <a:gd name="connsiteX51" fmla="*/ 8256132 w 9024730"/>
              <a:gd name="connsiteY51" fmla="*/ 4849614 h 6857999"/>
              <a:gd name="connsiteX52" fmla="*/ 8226804 w 9024730"/>
              <a:gd name="connsiteY52" fmla="*/ 4919971 h 6857999"/>
              <a:gd name="connsiteX53" fmla="*/ 8171825 w 9024730"/>
              <a:gd name="connsiteY53" fmla="*/ 5010766 h 6857999"/>
              <a:gd name="connsiteX54" fmla="*/ 8143172 w 9024730"/>
              <a:gd name="connsiteY54" fmla="*/ 5088190 h 6857999"/>
              <a:gd name="connsiteX55" fmla="*/ 8126363 w 9024730"/>
              <a:gd name="connsiteY55" fmla="*/ 5143922 h 6857999"/>
              <a:gd name="connsiteX56" fmla="*/ 8103782 w 9024730"/>
              <a:gd name="connsiteY56" fmla="*/ 5284346 h 6857999"/>
              <a:gd name="connsiteX57" fmla="*/ 8084361 w 9024730"/>
              <a:gd name="connsiteY57" fmla="*/ 5390948 h 6857999"/>
              <a:gd name="connsiteX58" fmla="*/ 8062552 w 9024730"/>
              <a:gd name="connsiteY58" fmla="*/ 5470854 h 6857999"/>
              <a:gd name="connsiteX59" fmla="*/ 8057342 w 9024730"/>
              <a:gd name="connsiteY59" fmla="*/ 5529643 h 6857999"/>
              <a:gd name="connsiteX60" fmla="*/ 8044923 w 9024730"/>
              <a:gd name="connsiteY60" fmla="*/ 5597292 h 6857999"/>
              <a:gd name="connsiteX61" fmla="*/ 8035233 w 9024730"/>
              <a:gd name="connsiteY61" fmla="*/ 5608899 h 6857999"/>
              <a:gd name="connsiteX62" fmla="*/ 8018178 w 9024730"/>
              <a:gd name="connsiteY62" fmla="*/ 5684911 h 6857999"/>
              <a:gd name="connsiteX63" fmla="*/ 8018018 w 9024730"/>
              <a:gd name="connsiteY63" fmla="*/ 5755776 h 6857999"/>
              <a:gd name="connsiteX64" fmla="*/ 8008640 w 9024730"/>
              <a:gd name="connsiteY64" fmla="*/ 5889599 h 6857999"/>
              <a:gd name="connsiteX65" fmla="*/ 8013542 w 9024730"/>
              <a:gd name="connsiteY65" fmla="*/ 5989744 h 6857999"/>
              <a:gd name="connsiteX66" fmla="*/ 7980757 w 9024730"/>
              <a:gd name="connsiteY66" fmla="*/ 6084926 h 6857999"/>
              <a:gd name="connsiteX67" fmla="*/ 7975907 w 9024730"/>
              <a:gd name="connsiteY67" fmla="*/ 6346549 h 6857999"/>
              <a:gd name="connsiteX68" fmla="*/ 7974221 w 9024730"/>
              <a:gd name="connsiteY68" fmla="*/ 6527527 h 6857999"/>
              <a:gd name="connsiteX69" fmla="*/ 7979135 w 9024730"/>
              <a:gd name="connsiteY69" fmla="*/ 6627129 h 6857999"/>
              <a:gd name="connsiteX70" fmla="*/ 7979404 w 9024730"/>
              <a:gd name="connsiteY70" fmla="*/ 6694819 h 6857999"/>
              <a:gd name="connsiteX71" fmla="*/ 8009526 w 9024730"/>
              <a:gd name="connsiteY71" fmla="*/ 6765445 h 6857999"/>
              <a:gd name="connsiteX72" fmla="*/ 8018211 w 9024730"/>
              <a:gd name="connsiteY72" fmla="*/ 6844697 h 6857999"/>
              <a:gd name="connsiteX73" fmla="*/ 8019608 w 9024730"/>
              <a:gd name="connsiteY73" fmla="*/ 6857999 h 6857999"/>
              <a:gd name="connsiteX74" fmla="*/ 0 w 9024730"/>
              <a:gd name="connsiteY74"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9024730" h="6857999">
                <a:moveTo>
                  <a:pt x="0" y="0"/>
                </a:moveTo>
                <a:lnTo>
                  <a:pt x="9024730" y="0"/>
                </a:lnTo>
                <a:lnTo>
                  <a:pt x="9024730" y="2"/>
                </a:lnTo>
                <a:lnTo>
                  <a:pt x="8447016" y="2"/>
                </a:lnTo>
                <a:lnTo>
                  <a:pt x="8441214" y="14562"/>
                </a:lnTo>
                <a:lnTo>
                  <a:pt x="8445389" y="59077"/>
                </a:lnTo>
                <a:cubicBezTo>
                  <a:pt x="8445971" y="76949"/>
                  <a:pt x="8436504" y="89796"/>
                  <a:pt x="8437086" y="107668"/>
                </a:cubicBezTo>
                <a:cubicBezTo>
                  <a:pt x="8417947" y="138162"/>
                  <a:pt x="8459241" y="201929"/>
                  <a:pt x="8458599" y="246136"/>
                </a:cubicBezTo>
                <a:cubicBezTo>
                  <a:pt x="8457958" y="290343"/>
                  <a:pt x="8471649" y="364179"/>
                  <a:pt x="8433237" y="372908"/>
                </a:cubicBezTo>
                <a:cubicBezTo>
                  <a:pt x="8426916" y="431308"/>
                  <a:pt x="8438389" y="357606"/>
                  <a:pt x="8430194" y="450607"/>
                </a:cubicBezTo>
                <a:cubicBezTo>
                  <a:pt x="8466727" y="551950"/>
                  <a:pt x="8430182" y="787036"/>
                  <a:pt x="8443315" y="812800"/>
                </a:cubicBezTo>
                <a:cubicBezTo>
                  <a:pt x="8478999" y="860799"/>
                  <a:pt x="8435788" y="854953"/>
                  <a:pt x="8453042" y="912727"/>
                </a:cubicBezTo>
                <a:cubicBezTo>
                  <a:pt x="8462900" y="945986"/>
                  <a:pt x="8451223" y="951781"/>
                  <a:pt x="8451649" y="989950"/>
                </a:cubicBezTo>
                <a:cubicBezTo>
                  <a:pt x="8452074" y="1028120"/>
                  <a:pt x="8452500" y="1095828"/>
                  <a:pt x="8455592" y="1141745"/>
                </a:cubicBezTo>
                <a:cubicBezTo>
                  <a:pt x="8458684" y="1187662"/>
                  <a:pt x="8470047" y="1234783"/>
                  <a:pt x="8470203" y="1265454"/>
                </a:cubicBezTo>
                <a:cubicBezTo>
                  <a:pt x="8458947" y="1304052"/>
                  <a:pt x="8496012" y="1370755"/>
                  <a:pt x="8499638" y="1385480"/>
                </a:cubicBezTo>
                <a:cubicBezTo>
                  <a:pt x="8514485" y="1422714"/>
                  <a:pt x="8525070" y="1428103"/>
                  <a:pt x="8518660" y="1458060"/>
                </a:cubicBezTo>
                <a:cubicBezTo>
                  <a:pt x="8518783" y="1468057"/>
                  <a:pt x="8539003" y="1503177"/>
                  <a:pt x="8539125" y="1513175"/>
                </a:cubicBezTo>
                <a:lnTo>
                  <a:pt x="8570281" y="1570809"/>
                </a:lnTo>
                <a:cubicBezTo>
                  <a:pt x="8597636" y="1617136"/>
                  <a:pt x="8594573" y="1601443"/>
                  <a:pt x="8605212" y="1638391"/>
                </a:cubicBezTo>
                <a:cubicBezTo>
                  <a:pt x="8629645" y="1719640"/>
                  <a:pt x="8613884" y="1715203"/>
                  <a:pt x="8626457" y="1742490"/>
                </a:cubicBezTo>
                <a:lnTo>
                  <a:pt x="8654861" y="1818229"/>
                </a:lnTo>
                <a:cubicBezTo>
                  <a:pt x="8657202" y="1824059"/>
                  <a:pt x="8651899" y="1851211"/>
                  <a:pt x="8648005" y="1862723"/>
                </a:cubicBezTo>
                <a:lnTo>
                  <a:pt x="8654469" y="1917476"/>
                </a:lnTo>
                <a:lnTo>
                  <a:pt x="8649702" y="1972204"/>
                </a:lnTo>
                <a:cubicBezTo>
                  <a:pt x="8652251" y="1979569"/>
                  <a:pt x="8651461" y="2048203"/>
                  <a:pt x="8656357" y="2054291"/>
                </a:cubicBezTo>
                <a:cubicBezTo>
                  <a:pt x="8672645" y="2141657"/>
                  <a:pt x="8632397" y="2189849"/>
                  <a:pt x="8648660" y="2227417"/>
                </a:cubicBezTo>
                <a:cubicBezTo>
                  <a:pt x="8639941" y="2317591"/>
                  <a:pt x="8613796" y="2407644"/>
                  <a:pt x="8607609" y="2510933"/>
                </a:cubicBezTo>
                <a:cubicBezTo>
                  <a:pt x="8633490" y="2597916"/>
                  <a:pt x="8602674" y="2649734"/>
                  <a:pt x="8608432" y="2741866"/>
                </a:cubicBezTo>
                <a:cubicBezTo>
                  <a:pt x="8630300" y="2779815"/>
                  <a:pt x="8631929" y="2817058"/>
                  <a:pt x="8619112" y="2864935"/>
                </a:cubicBezTo>
                <a:cubicBezTo>
                  <a:pt x="8655820" y="2860552"/>
                  <a:pt x="8588374" y="2937673"/>
                  <a:pt x="8627742" y="2950807"/>
                </a:cubicBezTo>
                <a:lnTo>
                  <a:pt x="8611822" y="2978246"/>
                </a:lnTo>
                <a:lnTo>
                  <a:pt x="8608239" y="2995916"/>
                </a:lnTo>
                <a:lnTo>
                  <a:pt x="8598647" y="2998648"/>
                </a:lnTo>
                <a:lnTo>
                  <a:pt x="8587108" y="3023630"/>
                </a:lnTo>
                <a:cubicBezTo>
                  <a:pt x="8584111" y="3033333"/>
                  <a:pt x="8577413" y="3084375"/>
                  <a:pt x="8577885" y="3096975"/>
                </a:cubicBezTo>
                <a:cubicBezTo>
                  <a:pt x="8594321" y="3142205"/>
                  <a:pt x="8535131" y="3160433"/>
                  <a:pt x="8557492" y="3216657"/>
                </a:cubicBezTo>
                <a:cubicBezTo>
                  <a:pt x="8562518" y="3237178"/>
                  <a:pt x="8573573" y="3299737"/>
                  <a:pt x="8560894" y="3310980"/>
                </a:cubicBezTo>
                <a:cubicBezTo>
                  <a:pt x="8557601" y="3323902"/>
                  <a:pt x="8561083" y="3339340"/>
                  <a:pt x="8547852" y="3344725"/>
                </a:cubicBezTo>
                <a:cubicBezTo>
                  <a:pt x="8531788" y="3353908"/>
                  <a:pt x="8553430" y="3400659"/>
                  <a:pt x="8535427" y="3393250"/>
                </a:cubicBezTo>
                <a:cubicBezTo>
                  <a:pt x="8550195" y="3426421"/>
                  <a:pt x="8529553" y="3487753"/>
                  <a:pt x="8520092" y="3514536"/>
                </a:cubicBezTo>
                <a:cubicBezTo>
                  <a:pt x="8513726" y="3563353"/>
                  <a:pt x="8500070" y="3650327"/>
                  <a:pt x="8497231" y="3686149"/>
                </a:cubicBezTo>
                <a:cubicBezTo>
                  <a:pt x="8494574" y="3687657"/>
                  <a:pt x="8493370" y="3677229"/>
                  <a:pt x="8489799" y="3692208"/>
                </a:cubicBezTo>
                <a:cubicBezTo>
                  <a:pt x="8486228" y="3707187"/>
                  <a:pt x="8465938" y="3757479"/>
                  <a:pt x="8475804" y="3776022"/>
                </a:cubicBezTo>
                <a:cubicBezTo>
                  <a:pt x="8441061" y="3875691"/>
                  <a:pt x="8487451" y="3939839"/>
                  <a:pt x="8471279" y="3977138"/>
                </a:cubicBezTo>
                <a:cubicBezTo>
                  <a:pt x="8465599" y="4067300"/>
                  <a:pt x="8419685" y="4164564"/>
                  <a:pt x="8408913" y="4222149"/>
                </a:cubicBezTo>
                <a:cubicBezTo>
                  <a:pt x="8403583" y="4287917"/>
                  <a:pt x="8398240" y="4339232"/>
                  <a:pt x="8402112" y="4364683"/>
                </a:cubicBezTo>
                <a:lnTo>
                  <a:pt x="8393355" y="4462471"/>
                </a:lnTo>
                <a:cubicBezTo>
                  <a:pt x="8396004" y="4503329"/>
                  <a:pt x="8376320" y="4548111"/>
                  <a:pt x="8376166" y="4574052"/>
                </a:cubicBezTo>
                <a:cubicBezTo>
                  <a:pt x="8369380" y="4670665"/>
                  <a:pt x="8352302" y="4649921"/>
                  <a:pt x="8341678" y="4667756"/>
                </a:cubicBezTo>
                <a:cubicBezTo>
                  <a:pt x="8320864" y="4705850"/>
                  <a:pt x="8290794" y="4758928"/>
                  <a:pt x="8273661" y="4799019"/>
                </a:cubicBezTo>
                <a:cubicBezTo>
                  <a:pt x="8254323" y="4834076"/>
                  <a:pt x="8262378" y="4811645"/>
                  <a:pt x="8256132" y="4849614"/>
                </a:cubicBezTo>
                <a:cubicBezTo>
                  <a:pt x="8239320" y="4853334"/>
                  <a:pt x="8207060" y="4883089"/>
                  <a:pt x="8226804" y="4919971"/>
                </a:cubicBezTo>
                <a:lnTo>
                  <a:pt x="8171825" y="5010766"/>
                </a:lnTo>
                <a:cubicBezTo>
                  <a:pt x="8150097" y="4983259"/>
                  <a:pt x="8165842" y="5107656"/>
                  <a:pt x="8143172" y="5088190"/>
                </a:cubicBezTo>
                <a:cubicBezTo>
                  <a:pt x="8128060" y="5102008"/>
                  <a:pt x="8138350" y="5118851"/>
                  <a:pt x="8126363" y="5143922"/>
                </a:cubicBezTo>
                <a:cubicBezTo>
                  <a:pt x="8116335" y="5192745"/>
                  <a:pt x="8111851" y="5226225"/>
                  <a:pt x="8103782" y="5284346"/>
                </a:cubicBezTo>
                <a:cubicBezTo>
                  <a:pt x="8101016" y="5338386"/>
                  <a:pt x="8095811" y="5337325"/>
                  <a:pt x="8084361" y="5390948"/>
                </a:cubicBezTo>
                <a:cubicBezTo>
                  <a:pt x="8082912" y="5429655"/>
                  <a:pt x="8063705" y="5449508"/>
                  <a:pt x="8062552" y="5470854"/>
                </a:cubicBezTo>
                <a:cubicBezTo>
                  <a:pt x="8086776" y="5526328"/>
                  <a:pt x="8037513" y="5496377"/>
                  <a:pt x="8057342" y="5529643"/>
                </a:cubicBezTo>
                <a:cubicBezTo>
                  <a:pt x="8050653" y="5550879"/>
                  <a:pt x="8055939" y="5587444"/>
                  <a:pt x="8044923" y="5597292"/>
                </a:cubicBezTo>
                <a:lnTo>
                  <a:pt x="8035233" y="5608899"/>
                </a:lnTo>
                <a:cubicBezTo>
                  <a:pt x="8030775" y="5623501"/>
                  <a:pt x="8021047" y="5660431"/>
                  <a:pt x="8018178" y="5684911"/>
                </a:cubicBezTo>
                <a:cubicBezTo>
                  <a:pt x="8005590" y="5692608"/>
                  <a:pt x="8011744" y="5734344"/>
                  <a:pt x="8018018" y="5755776"/>
                </a:cubicBezTo>
                <a:cubicBezTo>
                  <a:pt x="8019409" y="5792777"/>
                  <a:pt x="7989082" y="5848613"/>
                  <a:pt x="8008640" y="5889599"/>
                </a:cubicBezTo>
                <a:cubicBezTo>
                  <a:pt x="8011480" y="5932097"/>
                  <a:pt x="8009486" y="5940901"/>
                  <a:pt x="8013542" y="5989744"/>
                </a:cubicBezTo>
                <a:cubicBezTo>
                  <a:pt x="8022089" y="6020787"/>
                  <a:pt x="7982918" y="6024963"/>
                  <a:pt x="7980757" y="6084926"/>
                </a:cubicBezTo>
                <a:cubicBezTo>
                  <a:pt x="7974117" y="6134231"/>
                  <a:pt x="7999371" y="6240432"/>
                  <a:pt x="7975907" y="6346549"/>
                </a:cubicBezTo>
                <a:cubicBezTo>
                  <a:pt x="7987225" y="6409741"/>
                  <a:pt x="7980509" y="6468689"/>
                  <a:pt x="7974221" y="6527527"/>
                </a:cubicBezTo>
                <a:cubicBezTo>
                  <a:pt x="7955361" y="6585667"/>
                  <a:pt x="7987786" y="6579284"/>
                  <a:pt x="7979135" y="6627129"/>
                </a:cubicBezTo>
                <a:cubicBezTo>
                  <a:pt x="7983057" y="6635153"/>
                  <a:pt x="7984986" y="6697665"/>
                  <a:pt x="7979404" y="6694819"/>
                </a:cubicBezTo>
                <a:cubicBezTo>
                  <a:pt x="7981755" y="6716947"/>
                  <a:pt x="8003903" y="6732844"/>
                  <a:pt x="8009526" y="6765445"/>
                </a:cubicBezTo>
                <a:cubicBezTo>
                  <a:pt x="8011113" y="6776325"/>
                  <a:pt x="8014662" y="6810511"/>
                  <a:pt x="8018211" y="6844697"/>
                </a:cubicBezTo>
                <a:lnTo>
                  <a:pt x="8019608" y="6857999"/>
                </a:lnTo>
                <a:lnTo>
                  <a:pt x="0" y="685799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C560039-B68D-D8D9-7481-EBB5E4DDC1CB}"/>
              </a:ext>
            </a:extLst>
          </p:cNvPr>
          <p:cNvSpPr>
            <a:spLocks noGrp="1"/>
          </p:cNvSpPr>
          <p:nvPr>
            <p:ph type="title"/>
          </p:nvPr>
        </p:nvSpPr>
        <p:spPr>
          <a:xfrm>
            <a:off x="911951" y="229772"/>
            <a:ext cx="6881026" cy="1322887"/>
          </a:xfrm>
        </p:spPr>
        <p:txBody>
          <a:bodyPr>
            <a:normAutofit/>
          </a:bodyPr>
          <a:lstStyle/>
          <a:p>
            <a:r>
              <a:rPr lang="pl-PL" sz="4000" b="1" dirty="0"/>
              <a:t>Przykłady ataków </a:t>
            </a:r>
            <a:r>
              <a:rPr lang="pl-PL" sz="4000" b="1" dirty="0" err="1"/>
              <a:t>hakerskich</a:t>
            </a:r>
            <a:r>
              <a:rPr lang="pl-PL" sz="4000" b="1" dirty="0"/>
              <a:t> na świecie </a:t>
            </a:r>
          </a:p>
        </p:txBody>
      </p:sp>
      <p:sp>
        <p:nvSpPr>
          <p:cNvPr id="9" name="Content Placeholder 8">
            <a:extLst>
              <a:ext uri="{FF2B5EF4-FFF2-40B4-BE49-F238E27FC236}">
                <a16:creationId xmlns:a16="http://schemas.microsoft.com/office/drawing/2014/main" id="{0019F679-9F2F-8316-74DF-49DC2439A6F1}"/>
              </a:ext>
            </a:extLst>
          </p:cNvPr>
          <p:cNvSpPr>
            <a:spLocks noGrp="1"/>
          </p:cNvSpPr>
          <p:nvPr>
            <p:ph idx="1"/>
          </p:nvPr>
        </p:nvSpPr>
        <p:spPr>
          <a:xfrm>
            <a:off x="489046" y="1758003"/>
            <a:ext cx="7221939" cy="4426487"/>
          </a:xfrm>
        </p:spPr>
        <p:txBody>
          <a:bodyPr>
            <a:noAutofit/>
          </a:bodyPr>
          <a:lstStyle/>
          <a:p>
            <a:pPr marL="342900" indent="-342900" algn="just">
              <a:buFont typeface="Arial" panose="020B0604020202020204" pitchFamily="34" charset="0"/>
              <a:buAutoNum type="arabicPeriod"/>
            </a:pPr>
            <a:r>
              <a:rPr lang="pl-PL" sz="1600" dirty="0">
                <a:latin typeface="Roboto" panose="02000000000000000000" pitchFamily="2" charset="0"/>
              </a:rPr>
              <a:t>Przeprowadzony w 2011 r. atak </a:t>
            </a:r>
            <a:r>
              <a:rPr lang="pl-PL" sz="1600" dirty="0" err="1">
                <a:latin typeface="Roboto" panose="02000000000000000000" pitchFamily="2" charset="0"/>
              </a:rPr>
              <a:t>hakerski</a:t>
            </a:r>
            <a:r>
              <a:rPr lang="pl-PL" sz="1600" dirty="0">
                <a:latin typeface="Roboto" panose="02000000000000000000" pitchFamily="2" charset="0"/>
              </a:rPr>
              <a:t> na sieć PlayStation Network przeszedł do historii ze względu na ogromną skalę zaniedbań oraz szkód. Hakerzy wykradli dane użytkowników ok. 77 mln kont i spowodowali prawdziwy paraliż całej sieci. Co najgorsze, wśród przejętych informacji były m.in. numery kart kredytowych. Sony wyłączyło swoją usługę aż na 23 dni, co szacunkowo kosztowało firmę ok. 171 mln dol. W ramach rekompensaty użytkownicy otrzymali miesięczny dostęp do PlayStation Plus. Dodatkowo Sony wprowadziło ubezpieczenie na wypadek kradzieży tożsamości i udostępniło środki w ramach potencjalnej ugody z osobami, które planowały zaskarżyć przedsiębiorstwo.</a:t>
            </a:r>
            <a:endParaRPr lang="pl-PL" sz="1600" b="0" i="0" dirty="0">
              <a:effectLst/>
              <a:latin typeface="Roboto" panose="02000000000000000000" pitchFamily="2" charset="0"/>
            </a:endParaRPr>
          </a:p>
          <a:p>
            <a:pPr marL="342900" indent="-342900" algn="just">
              <a:buAutoNum type="arabicPeriod"/>
            </a:pPr>
            <a:r>
              <a:rPr lang="pl-PL" sz="1600" b="0" i="0" dirty="0">
                <a:effectLst/>
                <a:latin typeface="Roboto" panose="02000000000000000000" pitchFamily="2" charset="0"/>
              </a:rPr>
              <a:t>W 2016 r. Yahoo zrzuciło prawdziwą bombę na cały </a:t>
            </a:r>
            <a:r>
              <a:rPr lang="pl-PL" sz="1600" dirty="0">
                <a:latin typeface="Roboto" panose="02000000000000000000" pitchFamily="2" charset="0"/>
              </a:rPr>
              <a:t>I</a:t>
            </a:r>
            <a:r>
              <a:rPr lang="pl-PL" sz="1600" b="0" i="0" dirty="0">
                <a:effectLst/>
                <a:latin typeface="Roboto" panose="02000000000000000000" pitchFamily="2" charset="0"/>
              </a:rPr>
              <a:t>nternet, informując            o wykryciu wycieku danych użytkowników po atakach przeprowadzonych w 2013 r. i 2014 r. Na skutek działań hakerów do sieci trafiły informacje           o ponad 1 mld osób, korzystających z usług platformy. Prawdziwa liczba poszkodowanych była jednak aż trzykrotnie wyższa, o czym przekonaliśmy się już rok później. Ciekawostką w tej sprawie jest to, że wykonawcami ataków byli ludzie powiązani z rosyjską agenturą.</a:t>
            </a:r>
          </a:p>
        </p:txBody>
      </p:sp>
      <p:pic>
        <p:nvPicPr>
          <p:cNvPr id="5" name="Content Placeholder 4" descr="A person in a hood looking at computer screens&#10;&#10;Description automatically generated">
            <a:extLst>
              <a:ext uri="{FF2B5EF4-FFF2-40B4-BE49-F238E27FC236}">
                <a16:creationId xmlns:a16="http://schemas.microsoft.com/office/drawing/2014/main" id="{30A78DC0-EDCA-9C43-432B-6C93C8A694BF}"/>
              </a:ext>
            </a:extLst>
          </p:cNvPr>
          <p:cNvPicPr>
            <a:picLocks noChangeAspect="1"/>
          </p:cNvPicPr>
          <p:nvPr/>
        </p:nvPicPr>
        <p:blipFill rotWithShape="1">
          <a:blip r:embed="rId2"/>
          <a:srcRect l="38849" r="25849" b="1"/>
          <a:stretch/>
        </p:blipFill>
        <p:spPr>
          <a:xfrm>
            <a:off x="8795981" y="1508609"/>
            <a:ext cx="2906973" cy="3870213"/>
          </a:xfrm>
          <a:prstGeom prst="rect">
            <a:avLst/>
          </a:prstGeom>
        </p:spPr>
      </p:pic>
      <p:sp>
        <p:nvSpPr>
          <p:cNvPr id="6" name="Slide Number Placeholder 5">
            <a:extLst>
              <a:ext uri="{FF2B5EF4-FFF2-40B4-BE49-F238E27FC236}">
                <a16:creationId xmlns:a16="http://schemas.microsoft.com/office/drawing/2014/main" id="{1457E89E-23F3-FC48-8332-D72A036EDBD7}"/>
              </a:ext>
            </a:extLst>
          </p:cNvPr>
          <p:cNvSpPr>
            <a:spLocks noGrp="1"/>
          </p:cNvSpPr>
          <p:nvPr>
            <p:ph type="sldNum" sz="quarter" idx="12"/>
          </p:nvPr>
        </p:nvSpPr>
        <p:spPr>
          <a:xfrm>
            <a:off x="8610600" y="6356350"/>
            <a:ext cx="2743200" cy="365125"/>
          </a:xfrm>
        </p:spPr>
        <p:txBody>
          <a:bodyPr>
            <a:normAutofit/>
          </a:bodyPr>
          <a:lstStyle/>
          <a:p>
            <a:pPr>
              <a:spcAft>
                <a:spcPts val="600"/>
              </a:spcAft>
            </a:pPr>
            <a:fld id="{038148EE-21A9-4AB9-9109-8DADC32CE80E}" type="slidenum">
              <a:rPr lang="pl-PL" sz="1000">
                <a:solidFill>
                  <a:schemeClr val="tx1">
                    <a:lumMod val="50000"/>
                    <a:lumOff val="50000"/>
                  </a:schemeClr>
                </a:solidFill>
              </a:rPr>
              <a:pPr>
                <a:spcAft>
                  <a:spcPts val="600"/>
                </a:spcAft>
              </a:pPr>
              <a:t>7</a:t>
            </a:fld>
            <a:endParaRPr lang="pl-PL" sz="1000">
              <a:solidFill>
                <a:schemeClr val="tx1">
                  <a:lumMod val="50000"/>
                  <a:lumOff val="50000"/>
                </a:schemeClr>
              </a:solidFill>
            </a:endParaRPr>
          </a:p>
        </p:txBody>
      </p:sp>
    </p:spTree>
    <p:extLst>
      <p:ext uri="{BB962C8B-B14F-4D97-AF65-F5344CB8AC3E}">
        <p14:creationId xmlns:p14="http://schemas.microsoft.com/office/powerpoint/2010/main" val="15384120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44FE9A-1EEE-2516-72BA-2981610A60CF}"/>
              </a:ext>
            </a:extLst>
          </p:cNvPr>
          <p:cNvSpPr>
            <a:spLocks noGrp="1"/>
          </p:cNvSpPr>
          <p:nvPr>
            <p:ph type="title"/>
          </p:nvPr>
        </p:nvSpPr>
        <p:spPr>
          <a:xfrm>
            <a:off x="572493" y="472674"/>
            <a:ext cx="11047014" cy="820452"/>
          </a:xfrm>
        </p:spPr>
        <p:txBody>
          <a:bodyPr anchor="b">
            <a:normAutofit fontScale="90000"/>
          </a:bodyPr>
          <a:lstStyle/>
          <a:p>
            <a:r>
              <a:rPr lang="pl-PL" sz="5400" dirty="0"/>
              <a:t>Przykłady ataków  na świecie cd..</a:t>
            </a:r>
          </a:p>
        </p:txBody>
      </p:sp>
      <p:sp>
        <p:nvSpPr>
          <p:cNvPr id="12"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767709"/>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EEB2899-10BD-35BF-C2AF-F1973AE311D8}"/>
              </a:ext>
            </a:extLst>
          </p:cNvPr>
          <p:cNvPicPr>
            <a:picLocks noChangeAspect="1"/>
          </p:cNvPicPr>
          <p:nvPr/>
        </p:nvPicPr>
        <p:blipFill rotWithShape="1">
          <a:blip r:embed="rId2"/>
          <a:srcRect l="30805" r="32198"/>
          <a:stretch/>
        </p:blipFill>
        <p:spPr>
          <a:xfrm>
            <a:off x="572492" y="2002056"/>
            <a:ext cx="3943849" cy="418406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p:spPr>
      </p:pic>
      <p:sp>
        <p:nvSpPr>
          <p:cNvPr id="3" name="Content Placeholder 2">
            <a:extLst>
              <a:ext uri="{FF2B5EF4-FFF2-40B4-BE49-F238E27FC236}">
                <a16:creationId xmlns:a16="http://schemas.microsoft.com/office/drawing/2014/main" id="{E0588A6C-AD57-A574-6AF2-E7DCD9EE52FE}"/>
              </a:ext>
            </a:extLst>
          </p:cNvPr>
          <p:cNvSpPr>
            <a:spLocks noGrp="1"/>
          </p:cNvSpPr>
          <p:nvPr>
            <p:ph idx="1"/>
          </p:nvPr>
        </p:nvSpPr>
        <p:spPr>
          <a:xfrm>
            <a:off x="4545443" y="1785997"/>
            <a:ext cx="7459743" cy="4184060"/>
          </a:xfrm>
        </p:spPr>
        <p:txBody>
          <a:bodyPr anchor="t">
            <a:noAutofit/>
          </a:bodyPr>
          <a:lstStyle/>
          <a:p>
            <a:pPr marL="0" indent="0" algn="just">
              <a:buNone/>
            </a:pPr>
            <a:r>
              <a:rPr lang="pl-PL" sz="1600" dirty="0">
                <a:latin typeface="Roboto" panose="02000000000000000000" pitchFamily="2" charset="0"/>
              </a:rPr>
              <a:t>3. Atak </a:t>
            </a:r>
            <a:r>
              <a:rPr lang="pl-PL" sz="1600" dirty="0" err="1">
                <a:latin typeface="Roboto" panose="02000000000000000000" pitchFamily="2" charset="0"/>
              </a:rPr>
              <a:t>hakerski</a:t>
            </a:r>
            <a:r>
              <a:rPr lang="pl-PL" sz="1600" dirty="0">
                <a:latin typeface="Roboto" panose="02000000000000000000" pitchFamily="2" charset="0"/>
              </a:rPr>
              <a:t> na Departament Obrony i NASA (1999 r.) - Jeden z najstarszych ataków na tej liście, ale równocześnie też jeden z najciekawszych. W 1999 r. 16-letni wtedy haker o </a:t>
            </a:r>
            <a:r>
              <a:rPr lang="pl-PL" sz="1600" dirty="0" err="1">
                <a:latin typeface="Roboto" panose="02000000000000000000" pitchFamily="2" charset="0"/>
              </a:rPr>
              <a:t>nicku</a:t>
            </a:r>
            <a:r>
              <a:rPr lang="pl-PL" sz="1600" dirty="0">
                <a:latin typeface="Roboto" panose="02000000000000000000" pitchFamily="2" charset="0"/>
              </a:rPr>
              <a:t> </a:t>
            </a:r>
            <a:r>
              <a:rPr lang="pl-PL" sz="1600" dirty="0" err="1">
                <a:latin typeface="Roboto" panose="02000000000000000000" pitchFamily="2" charset="0"/>
              </a:rPr>
              <a:t>cOmrade</a:t>
            </a:r>
            <a:r>
              <a:rPr lang="pl-PL" sz="1600" dirty="0">
                <a:latin typeface="Roboto" panose="02000000000000000000" pitchFamily="2" charset="0"/>
              </a:rPr>
              <a:t> uzyskał dostęp do sieci komputerowej, wykorzystywanej przez Agencję Redukcji Zagrożeń Obronnych (DTRA). Jego </a:t>
            </a:r>
            <a:r>
              <a:rPr lang="pl-PL" sz="1600" dirty="0" err="1">
                <a:latin typeface="Roboto" panose="02000000000000000000" pitchFamily="2" charset="0"/>
              </a:rPr>
              <a:t>backdory</a:t>
            </a:r>
            <a:r>
              <a:rPr lang="pl-PL" sz="1600" dirty="0">
                <a:latin typeface="Roboto" panose="02000000000000000000" pitchFamily="2" charset="0"/>
              </a:rPr>
              <a:t> pozwoliły na pobranie ponad 3 tys. wiadomości, a także przejęcie danych logowania co najmniej 19 pracowników. W podobnym okresie ten sam haker znalazł sposób na połączenie z 13 komputerami NASA w Marshall Space Flight Center w </a:t>
            </a:r>
            <a:r>
              <a:rPr lang="pl-PL" sz="1600" dirty="0" err="1">
                <a:latin typeface="Roboto" panose="02000000000000000000" pitchFamily="2" charset="0"/>
              </a:rPr>
              <a:t>Huntsville</a:t>
            </a:r>
            <a:r>
              <a:rPr lang="pl-PL" sz="1600" dirty="0">
                <a:latin typeface="Roboto" panose="02000000000000000000" pitchFamily="2" charset="0"/>
              </a:rPr>
              <a:t> w stanie Alabama. Dzięki temu był w stanie pobrać dokumenty i oprogramowanie do obsługi fizycznego środowiska Międzynarodowej Stacji Kosmicznej. Po tym wydarzeniu NASA musiała zawiesić całą działalność na 21 dni.</a:t>
            </a:r>
          </a:p>
          <a:p>
            <a:pPr marL="0" indent="0" algn="just">
              <a:buNone/>
            </a:pPr>
            <a:r>
              <a:rPr lang="pl-PL" sz="1600" dirty="0">
                <a:latin typeface="Roboto" panose="02000000000000000000" pitchFamily="2" charset="0"/>
              </a:rPr>
              <a:t>4. Ukraina - </a:t>
            </a:r>
            <a:r>
              <a:rPr lang="pl-PL" sz="1600" b="0" i="0" dirty="0">
                <a:effectLst/>
                <a:latin typeface="Roboto" panose="02000000000000000000" pitchFamily="2" charset="0"/>
              </a:rPr>
              <a:t>W czerwcu 2017 r. świat obiegła informacja o szkodliwym oprogramowaniu rosyjskiej grupy hakerów </a:t>
            </a:r>
            <a:r>
              <a:rPr lang="pl-PL" sz="1600" b="0" i="0" dirty="0" err="1">
                <a:effectLst/>
                <a:latin typeface="Roboto" panose="02000000000000000000" pitchFamily="2" charset="0"/>
              </a:rPr>
              <a:t>Sandworm</a:t>
            </a:r>
            <a:r>
              <a:rPr lang="pl-PL" sz="1600" b="0" i="0" dirty="0">
                <a:effectLst/>
                <a:latin typeface="Roboto" panose="02000000000000000000" pitchFamily="2" charset="0"/>
              </a:rPr>
              <a:t>. Opracowany przez nich </a:t>
            </a:r>
            <a:r>
              <a:rPr lang="pl-PL" sz="1600" b="0" i="0" dirty="0" err="1">
                <a:effectLst/>
                <a:latin typeface="Roboto" panose="02000000000000000000" pitchFamily="2" charset="0"/>
              </a:rPr>
              <a:t>wiper</a:t>
            </a:r>
            <a:r>
              <a:rPr lang="pl-PL" sz="1600" b="0" i="0" dirty="0">
                <a:effectLst/>
                <a:latin typeface="Roboto" panose="02000000000000000000" pitchFamily="2" charset="0"/>
              </a:rPr>
              <a:t> </a:t>
            </a:r>
            <a:r>
              <a:rPr lang="pl-PL" sz="1600" b="0" i="0" dirty="0" err="1">
                <a:effectLst/>
                <a:latin typeface="Roboto" panose="02000000000000000000" pitchFamily="2" charset="0"/>
              </a:rPr>
              <a:t>Petya</a:t>
            </a:r>
            <a:r>
              <a:rPr lang="pl-PL" sz="1600" b="0" i="0" dirty="0">
                <a:effectLst/>
                <a:latin typeface="Roboto" panose="02000000000000000000" pitchFamily="2" charset="0"/>
              </a:rPr>
              <a:t> (szkodliwy program do niszczenia danych, przypominający </a:t>
            </a:r>
            <a:r>
              <a:rPr lang="pl-PL" sz="1600" b="0" i="0" dirty="0" err="1">
                <a:effectLst/>
                <a:latin typeface="Roboto" panose="02000000000000000000" pitchFamily="2" charset="0"/>
              </a:rPr>
              <a:t>ransomware</a:t>
            </a:r>
            <a:r>
              <a:rPr lang="pl-PL" sz="1600" b="0" i="0" dirty="0">
                <a:effectLst/>
                <a:latin typeface="Roboto" panose="02000000000000000000" pitchFamily="2" charset="0"/>
              </a:rPr>
              <a:t>) został rozesłany na komputery firm i organizacji rządowych Ukrainy, paraliżując w ten sposób ich prace. Ze względu na swoje właściwości oprogramowanie zaczęło rozprzestrzeniać się też w innych miejscach, w tym Polsce, i uderzyło w takich gigantów jak firma </a:t>
            </a:r>
            <a:r>
              <a:rPr lang="pl-PL" sz="1600" b="0" i="0" dirty="0" err="1">
                <a:effectLst/>
                <a:latin typeface="Roboto" panose="02000000000000000000" pitchFamily="2" charset="0"/>
              </a:rPr>
              <a:t>Maersk</a:t>
            </a:r>
            <a:r>
              <a:rPr lang="pl-PL" sz="1600" b="0" i="0" dirty="0">
                <a:effectLst/>
                <a:latin typeface="Roboto" panose="02000000000000000000" pitchFamily="2" charset="0"/>
              </a:rPr>
              <a:t> oraz koncern farmaceutyczny </a:t>
            </a:r>
            <a:r>
              <a:rPr lang="pl-PL" sz="1600" b="0" i="0" dirty="0" err="1">
                <a:effectLst/>
                <a:latin typeface="Roboto" panose="02000000000000000000" pitchFamily="2" charset="0"/>
              </a:rPr>
              <a:t>Merck</a:t>
            </a:r>
            <a:r>
              <a:rPr lang="pl-PL" sz="1600" b="0" i="0" dirty="0">
                <a:effectLst/>
                <a:latin typeface="Roboto" panose="02000000000000000000" pitchFamily="2" charset="0"/>
              </a:rPr>
              <a:t>. Według wyliczeń Białego Domu </a:t>
            </a:r>
            <a:r>
              <a:rPr lang="pl-PL" sz="1600" b="1" i="0" dirty="0">
                <a:effectLst/>
                <a:latin typeface="Roboto" panose="02000000000000000000" pitchFamily="2" charset="0"/>
              </a:rPr>
              <a:t>wartość szkód wynikających bezpośrednio z infekcji przekroczyła 10 mld dol.</a:t>
            </a:r>
            <a:endParaRPr lang="pl-PL" sz="1600" b="1" dirty="0"/>
          </a:p>
        </p:txBody>
      </p:sp>
      <p:sp>
        <p:nvSpPr>
          <p:cNvPr id="6" name="Slide Number Placeholder 5">
            <a:extLst>
              <a:ext uri="{FF2B5EF4-FFF2-40B4-BE49-F238E27FC236}">
                <a16:creationId xmlns:a16="http://schemas.microsoft.com/office/drawing/2014/main" id="{76D58EA1-CCE0-8D68-323C-07ABFCDCA7C5}"/>
              </a:ext>
            </a:extLst>
          </p:cNvPr>
          <p:cNvSpPr>
            <a:spLocks noGrp="1"/>
          </p:cNvSpPr>
          <p:nvPr>
            <p:ph type="sldNum" sz="quarter" idx="12"/>
          </p:nvPr>
        </p:nvSpPr>
        <p:spPr/>
        <p:txBody>
          <a:bodyPr/>
          <a:lstStyle/>
          <a:p>
            <a:fld id="{038148EE-21A9-4AB9-9109-8DADC32CE80E}" type="slidenum">
              <a:rPr lang="pl-PL" smtClean="0"/>
              <a:t>8</a:t>
            </a:fld>
            <a:endParaRPr lang="pl-PL"/>
          </a:p>
        </p:txBody>
      </p:sp>
    </p:spTree>
    <p:extLst>
      <p:ext uri="{BB962C8B-B14F-4D97-AF65-F5344CB8AC3E}">
        <p14:creationId xmlns:p14="http://schemas.microsoft.com/office/powerpoint/2010/main" val="10264908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31">
            <a:extLst>
              <a:ext uri="{FF2B5EF4-FFF2-40B4-BE49-F238E27FC236}">
                <a16:creationId xmlns:a16="http://schemas.microsoft.com/office/drawing/2014/main" id="{637B2035-1FCB-439A-B421-095E136C7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33">
            <a:extLst>
              <a:ext uri="{FF2B5EF4-FFF2-40B4-BE49-F238E27FC236}">
                <a16:creationId xmlns:a16="http://schemas.microsoft.com/office/drawing/2014/main" id="{676D6CDF-C512-4739-B158-55EE955E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3"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6F854B-02D5-427E-95C7-D52D9B5F3FAC}"/>
              </a:ext>
            </a:extLst>
          </p:cNvPr>
          <p:cNvSpPr>
            <a:spLocks noGrp="1"/>
          </p:cNvSpPr>
          <p:nvPr>
            <p:ph type="title"/>
          </p:nvPr>
        </p:nvSpPr>
        <p:spPr>
          <a:xfrm>
            <a:off x="1137033" y="670559"/>
            <a:ext cx="4683321" cy="2148841"/>
          </a:xfrm>
        </p:spPr>
        <p:txBody>
          <a:bodyPr anchor="t">
            <a:normAutofit/>
          </a:bodyPr>
          <a:lstStyle/>
          <a:p>
            <a:r>
              <a:rPr lang="pl-PL" b="1"/>
              <a:t>Przykłady ataków </a:t>
            </a:r>
            <a:r>
              <a:rPr lang="pl-PL" b="1" err="1"/>
              <a:t>hakerskich</a:t>
            </a:r>
            <a:r>
              <a:rPr lang="pl-PL" b="1"/>
              <a:t> na świecie cd ..</a:t>
            </a:r>
            <a:endParaRPr lang="pl-PL" dirty="0"/>
          </a:p>
        </p:txBody>
      </p:sp>
      <p:pic>
        <p:nvPicPr>
          <p:cNvPr id="5" name="Picture 4">
            <a:extLst>
              <a:ext uri="{FF2B5EF4-FFF2-40B4-BE49-F238E27FC236}">
                <a16:creationId xmlns:a16="http://schemas.microsoft.com/office/drawing/2014/main" id="{C664B716-D36A-EA58-45D8-D788F347B5F0}"/>
              </a:ext>
            </a:extLst>
          </p:cNvPr>
          <p:cNvPicPr>
            <a:picLocks noChangeAspect="1"/>
          </p:cNvPicPr>
          <p:nvPr/>
        </p:nvPicPr>
        <p:blipFill rotWithShape="1">
          <a:blip r:embed="rId2"/>
          <a:srcRect t="1455" r="1" b="6233"/>
          <a:stretch/>
        </p:blipFill>
        <p:spPr>
          <a:xfrm>
            <a:off x="1" y="3105151"/>
            <a:ext cx="6448424" cy="3752849"/>
          </a:xfrm>
          <a:custGeom>
            <a:avLst/>
            <a:gdLst/>
            <a:ahLst/>
            <a:cxnLst/>
            <a:rect l="l" t="t" r="r" b="b"/>
            <a:pathLst>
              <a:path w="6448424" h="3752849">
                <a:moveTo>
                  <a:pt x="0" y="0"/>
                </a:moveTo>
                <a:lnTo>
                  <a:pt x="137978" y="22215"/>
                </a:lnTo>
                <a:cubicBezTo>
                  <a:pt x="196046" y="32277"/>
                  <a:pt x="252469" y="42437"/>
                  <a:pt x="295660" y="49771"/>
                </a:cubicBezTo>
                <a:cubicBezTo>
                  <a:pt x="364885" y="66610"/>
                  <a:pt x="403214" y="32071"/>
                  <a:pt x="456941" y="65635"/>
                </a:cubicBezTo>
                <a:cubicBezTo>
                  <a:pt x="529612" y="69090"/>
                  <a:pt x="662508" y="71245"/>
                  <a:pt x="731691" y="70501"/>
                </a:cubicBezTo>
                <a:cubicBezTo>
                  <a:pt x="768741" y="62400"/>
                  <a:pt x="808263" y="64633"/>
                  <a:pt x="841820" y="61171"/>
                </a:cubicBezTo>
                <a:cubicBezTo>
                  <a:pt x="958973" y="43639"/>
                  <a:pt x="1009730" y="45863"/>
                  <a:pt x="1068219" y="39136"/>
                </a:cubicBezTo>
                <a:cubicBezTo>
                  <a:pt x="1104329" y="33447"/>
                  <a:pt x="1156536" y="44203"/>
                  <a:pt x="1174190" y="38808"/>
                </a:cubicBezTo>
                <a:cubicBezTo>
                  <a:pt x="1188943" y="36385"/>
                  <a:pt x="1213832" y="14880"/>
                  <a:pt x="1225923" y="34507"/>
                </a:cubicBezTo>
                <a:cubicBezTo>
                  <a:pt x="1305283" y="8501"/>
                  <a:pt x="1319617" y="30839"/>
                  <a:pt x="1385617" y="18003"/>
                </a:cubicBezTo>
                <a:cubicBezTo>
                  <a:pt x="1461876" y="-26747"/>
                  <a:pt x="1519510" y="56342"/>
                  <a:pt x="1563967" y="4638"/>
                </a:cubicBezTo>
                <a:lnTo>
                  <a:pt x="1676634" y="10582"/>
                </a:lnTo>
                <a:lnTo>
                  <a:pt x="1769429" y="20265"/>
                </a:lnTo>
                <a:cubicBezTo>
                  <a:pt x="1790625" y="23534"/>
                  <a:pt x="1880369" y="18448"/>
                  <a:pt x="1900584" y="27732"/>
                </a:cubicBezTo>
                <a:cubicBezTo>
                  <a:pt x="2072430" y="22762"/>
                  <a:pt x="2014935" y="5831"/>
                  <a:pt x="2127041" y="22101"/>
                </a:cubicBezTo>
                <a:cubicBezTo>
                  <a:pt x="2168847" y="65820"/>
                  <a:pt x="2153052" y="28773"/>
                  <a:pt x="2211644" y="44507"/>
                </a:cubicBezTo>
                <a:cubicBezTo>
                  <a:pt x="2211201" y="9921"/>
                  <a:pt x="2277596" y="73686"/>
                  <a:pt x="2299605" y="38004"/>
                </a:cubicBezTo>
                <a:cubicBezTo>
                  <a:pt x="2309570" y="41997"/>
                  <a:pt x="2318531" y="46991"/>
                  <a:pt x="2327359" y="52270"/>
                </a:cubicBezTo>
                <a:lnTo>
                  <a:pt x="2331995" y="55017"/>
                </a:lnTo>
                <a:lnTo>
                  <a:pt x="2353777" y="59755"/>
                </a:lnTo>
                <a:lnTo>
                  <a:pt x="2355893" y="68914"/>
                </a:lnTo>
                <a:lnTo>
                  <a:pt x="2385794" y="81650"/>
                </a:lnTo>
                <a:cubicBezTo>
                  <a:pt x="2397613" y="85211"/>
                  <a:pt x="2411061" y="87627"/>
                  <a:pt x="2427010" y="88184"/>
                </a:cubicBezTo>
                <a:cubicBezTo>
                  <a:pt x="2486314" y="76422"/>
                  <a:pt x="2553170" y="126870"/>
                  <a:pt x="2627153" y="110451"/>
                </a:cubicBezTo>
                <a:cubicBezTo>
                  <a:pt x="2653722" y="107383"/>
                  <a:pt x="2732043" y="116068"/>
                  <a:pt x="2744462" y="128780"/>
                </a:cubicBezTo>
                <a:cubicBezTo>
                  <a:pt x="2760299" y="132873"/>
                  <a:pt x="2780248" y="130843"/>
                  <a:pt x="2785202" y="143610"/>
                </a:cubicBezTo>
                <a:cubicBezTo>
                  <a:pt x="2794558" y="159316"/>
                  <a:pt x="2856498" y="142821"/>
                  <a:pt x="2844667" y="159029"/>
                </a:cubicBezTo>
                <a:cubicBezTo>
                  <a:pt x="2888530" y="147871"/>
                  <a:pt x="2914187" y="181391"/>
                  <a:pt x="2946649" y="192330"/>
                </a:cubicBezTo>
                <a:cubicBezTo>
                  <a:pt x="2981872" y="180417"/>
                  <a:pt x="3015239" y="215115"/>
                  <a:pt x="3088812" y="226485"/>
                </a:cubicBezTo>
                <a:cubicBezTo>
                  <a:pt x="3127734" y="212524"/>
                  <a:pt x="3138301" y="234381"/>
                  <a:pt x="3208669" y="217774"/>
                </a:cubicBezTo>
                <a:cubicBezTo>
                  <a:pt x="3242208" y="219284"/>
                  <a:pt x="3229623" y="233297"/>
                  <a:pt x="3290045" y="235553"/>
                </a:cubicBezTo>
                <a:cubicBezTo>
                  <a:pt x="3399655" y="215239"/>
                  <a:pt x="3444518" y="245862"/>
                  <a:pt x="3529335" y="249571"/>
                </a:cubicBezTo>
                <a:cubicBezTo>
                  <a:pt x="3623697" y="257405"/>
                  <a:pt x="3587652" y="268832"/>
                  <a:pt x="3716766" y="252690"/>
                </a:cubicBezTo>
                <a:cubicBezTo>
                  <a:pt x="3723469" y="267318"/>
                  <a:pt x="3737863" y="269842"/>
                  <a:pt x="3765333" y="266823"/>
                </a:cubicBezTo>
                <a:cubicBezTo>
                  <a:pt x="3810754" y="271601"/>
                  <a:pt x="3792745" y="303866"/>
                  <a:pt x="3846897" y="290090"/>
                </a:cubicBezTo>
                <a:cubicBezTo>
                  <a:pt x="3830941" y="306608"/>
                  <a:pt x="3929114" y="308026"/>
                  <a:pt x="3900217" y="323590"/>
                </a:cubicBezTo>
                <a:cubicBezTo>
                  <a:pt x="3922367" y="343425"/>
                  <a:pt x="3948574" y="318948"/>
                  <a:pt x="3971444" y="336662"/>
                </a:cubicBezTo>
                <a:cubicBezTo>
                  <a:pt x="4002781" y="344193"/>
                  <a:pt x="3960997" y="315419"/>
                  <a:pt x="3997868" y="318867"/>
                </a:cubicBezTo>
                <a:cubicBezTo>
                  <a:pt x="4041159" y="326219"/>
                  <a:pt x="4055435" y="293981"/>
                  <a:pt x="4070852" y="339615"/>
                </a:cubicBezTo>
                <a:cubicBezTo>
                  <a:pt x="4121286" y="335828"/>
                  <a:pt x="4121920" y="355506"/>
                  <a:pt x="4180483" y="373369"/>
                </a:cubicBezTo>
                <a:cubicBezTo>
                  <a:pt x="4211379" y="366707"/>
                  <a:pt x="4230171" y="374664"/>
                  <a:pt x="4246264" y="387458"/>
                </a:cubicBezTo>
                <a:cubicBezTo>
                  <a:pt x="4308508" y="393310"/>
                  <a:pt x="4357326" y="416142"/>
                  <a:pt x="4423169" y="431783"/>
                </a:cubicBezTo>
                <a:lnTo>
                  <a:pt x="4446752" y="435383"/>
                </a:lnTo>
                <a:lnTo>
                  <a:pt x="4446954" y="435566"/>
                </a:lnTo>
                <a:cubicBezTo>
                  <a:pt x="4508528" y="480137"/>
                  <a:pt x="4617740" y="529869"/>
                  <a:pt x="4662523" y="553169"/>
                </a:cubicBezTo>
                <a:cubicBezTo>
                  <a:pt x="4720320" y="547046"/>
                  <a:pt x="4678644" y="560102"/>
                  <a:pt x="4715641" y="575354"/>
                </a:cubicBezTo>
                <a:cubicBezTo>
                  <a:pt x="4682056" y="593278"/>
                  <a:pt x="4768370" y="586520"/>
                  <a:pt x="4742071" y="614016"/>
                </a:cubicBezTo>
                <a:cubicBezTo>
                  <a:pt x="4749637" y="615922"/>
                  <a:pt x="4757797" y="616899"/>
                  <a:pt x="4766183" y="617675"/>
                </a:cubicBezTo>
                <a:lnTo>
                  <a:pt x="4770562" y="618094"/>
                </a:lnTo>
                <a:lnTo>
                  <a:pt x="4783240" y="624350"/>
                </a:lnTo>
                <a:lnTo>
                  <a:pt x="4792882" y="620401"/>
                </a:lnTo>
                <a:lnTo>
                  <a:pt x="4816310" y="625721"/>
                </a:lnTo>
                <a:cubicBezTo>
                  <a:pt x="4824144" y="628595"/>
                  <a:pt x="4831482" y="632720"/>
                  <a:pt x="4837953" y="638824"/>
                </a:cubicBezTo>
                <a:cubicBezTo>
                  <a:pt x="4848645" y="668753"/>
                  <a:pt x="4922266" y="669148"/>
                  <a:pt x="4933914" y="707398"/>
                </a:cubicBezTo>
                <a:cubicBezTo>
                  <a:pt x="4940833" y="719653"/>
                  <a:pt x="4978358" y="746502"/>
                  <a:pt x="4995259" y="744825"/>
                </a:cubicBezTo>
                <a:cubicBezTo>
                  <a:pt x="5005107" y="749034"/>
                  <a:pt x="5010567" y="758092"/>
                  <a:pt x="5024744" y="753396"/>
                </a:cubicBezTo>
                <a:cubicBezTo>
                  <a:pt x="5047511" y="761361"/>
                  <a:pt x="5109162" y="783016"/>
                  <a:pt x="5131877" y="792613"/>
                </a:cubicBezTo>
                <a:cubicBezTo>
                  <a:pt x="5132671" y="802792"/>
                  <a:pt x="5144554" y="806683"/>
                  <a:pt x="5161031" y="810975"/>
                </a:cubicBezTo>
                <a:lnTo>
                  <a:pt x="5176815" y="815342"/>
                </a:lnTo>
                <a:lnTo>
                  <a:pt x="5180064" y="831233"/>
                </a:lnTo>
                <a:cubicBezTo>
                  <a:pt x="5202966" y="819270"/>
                  <a:pt x="5188976" y="863361"/>
                  <a:pt x="5215059" y="865080"/>
                </a:cubicBezTo>
                <a:cubicBezTo>
                  <a:pt x="5235765" y="864786"/>
                  <a:pt x="5236347" y="878098"/>
                  <a:pt x="5245643" y="887119"/>
                </a:cubicBezTo>
                <a:cubicBezTo>
                  <a:pt x="5267660" y="891609"/>
                  <a:pt x="5295742" y="939348"/>
                  <a:pt x="5295952" y="957174"/>
                </a:cubicBezTo>
                <a:cubicBezTo>
                  <a:pt x="5284322" y="1008946"/>
                  <a:pt x="5374979" y="1038019"/>
                  <a:pt x="5367826" y="1079140"/>
                </a:cubicBezTo>
                <a:cubicBezTo>
                  <a:pt x="5371668" y="1089190"/>
                  <a:pt x="5377921" y="1097135"/>
                  <a:pt x="5385646" y="1103730"/>
                </a:cubicBezTo>
                <a:lnTo>
                  <a:pt x="5410965" y="1119397"/>
                </a:lnTo>
                <a:lnTo>
                  <a:pt x="5436960" y="1130910"/>
                </a:lnTo>
                <a:lnTo>
                  <a:pt x="5442083" y="1133134"/>
                </a:lnTo>
                <a:cubicBezTo>
                  <a:pt x="5451910" y="1137346"/>
                  <a:pt x="5457170" y="1169188"/>
                  <a:pt x="5465219" y="1174479"/>
                </a:cubicBezTo>
                <a:cubicBezTo>
                  <a:pt x="5488744" y="1195184"/>
                  <a:pt x="5467141" y="1223401"/>
                  <a:pt x="5488171" y="1238604"/>
                </a:cubicBezTo>
                <a:cubicBezTo>
                  <a:pt x="5523491" y="1271811"/>
                  <a:pt x="5486623" y="1305961"/>
                  <a:pt x="5562172" y="1320840"/>
                </a:cubicBezTo>
                <a:cubicBezTo>
                  <a:pt x="5601634" y="1385316"/>
                  <a:pt x="5636528" y="1453139"/>
                  <a:pt x="5686905" y="1512529"/>
                </a:cubicBezTo>
                <a:cubicBezTo>
                  <a:pt x="5729049" y="1575678"/>
                  <a:pt x="5699691" y="1553768"/>
                  <a:pt x="5748726" y="1623716"/>
                </a:cubicBezTo>
                <a:cubicBezTo>
                  <a:pt x="5783098" y="1689734"/>
                  <a:pt x="5789710" y="1639740"/>
                  <a:pt x="5842593" y="1726595"/>
                </a:cubicBezTo>
                <a:cubicBezTo>
                  <a:pt x="5837824" y="1733043"/>
                  <a:pt x="5862023" y="1845188"/>
                  <a:pt x="5861042" y="1851837"/>
                </a:cubicBezTo>
                <a:cubicBezTo>
                  <a:pt x="5874156" y="1887981"/>
                  <a:pt x="5901790" y="1919218"/>
                  <a:pt x="5921290" y="1943460"/>
                </a:cubicBezTo>
                <a:lnTo>
                  <a:pt x="5978046" y="1997284"/>
                </a:lnTo>
                <a:lnTo>
                  <a:pt x="5992479" y="2056720"/>
                </a:lnTo>
                <a:cubicBezTo>
                  <a:pt x="6011078" y="2079033"/>
                  <a:pt x="6072687" y="2117397"/>
                  <a:pt x="6089639" y="2131171"/>
                </a:cubicBezTo>
                <a:lnTo>
                  <a:pt x="6094199" y="2139379"/>
                </a:lnTo>
                <a:lnTo>
                  <a:pt x="6094822" y="2139386"/>
                </a:lnTo>
                <a:cubicBezTo>
                  <a:pt x="6096947" y="2140841"/>
                  <a:pt x="6098876" y="2143416"/>
                  <a:pt x="6100692" y="2147736"/>
                </a:cubicBezTo>
                <a:lnTo>
                  <a:pt x="6102516" y="2154343"/>
                </a:lnTo>
                <a:lnTo>
                  <a:pt x="6111361" y="2170264"/>
                </a:lnTo>
                <a:lnTo>
                  <a:pt x="6215475" y="2270153"/>
                </a:lnTo>
                <a:lnTo>
                  <a:pt x="6255966" y="2335401"/>
                </a:lnTo>
                <a:lnTo>
                  <a:pt x="6272711" y="2385144"/>
                </a:lnTo>
                <a:cubicBezTo>
                  <a:pt x="6282320" y="2406495"/>
                  <a:pt x="6299066" y="2405139"/>
                  <a:pt x="6304347" y="2439388"/>
                </a:cubicBezTo>
                <a:cubicBezTo>
                  <a:pt x="6297131" y="2486231"/>
                  <a:pt x="6325530" y="2500962"/>
                  <a:pt x="6326729" y="2549400"/>
                </a:cubicBezTo>
                <a:cubicBezTo>
                  <a:pt x="6325926" y="2572066"/>
                  <a:pt x="6339111" y="2599957"/>
                  <a:pt x="6344663" y="2628839"/>
                </a:cubicBezTo>
                <a:lnTo>
                  <a:pt x="6375811" y="2639204"/>
                </a:lnTo>
                <a:cubicBezTo>
                  <a:pt x="6375427" y="2643533"/>
                  <a:pt x="6375041" y="2647863"/>
                  <a:pt x="6374657" y="2652193"/>
                </a:cubicBezTo>
                <a:cubicBezTo>
                  <a:pt x="6373555" y="2658134"/>
                  <a:pt x="6371943" y="2662665"/>
                  <a:pt x="6369740" y="2664642"/>
                </a:cubicBezTo>
                <a:cubicBezTo>
                  <a:pt x="6368032" y="2674540"/>
                  <a:pt x="6371528" y="2686899"/>
                  <a:pt x="6361964" y="2690172"/>
                </a:cubicBezTo>
                <a:cubicBezTo>
                  <a:pt x="6350507" y="2696218"/>
                  <a:pt x="6369375" y="2734440"/>
                  <a:pt x="6355511" y="2727335"/>
                </a:cubicBezTo>
                <a:cubicBezTo>
                  <a:pt x="6358746" y="2734104"/>
                  <a:pt x="6360434" y="2742096"/>
                  <a:pt x="6361058" y="2750592"/>
                </a:cubicBezTo>
                <a:cubicBezTo>
                  <a:pt x="6361013" y="2751998"/>
                  <a:pt x="6360970" y="2753408"/>
                  <a:pt x="6360926" y="2754814"/>
                </a:cubicBezTo>
                <a:lnTo>
                  <a:pt x="6339285" y="2810353"/>
                </a:lnTo>
                <a:cubicBezTo>
                  <a:pt x="6360091" y="2854187"/>
                  <a:pt x="6313103" y="2870086"/>
                  <a:pt x="6325672" y="2908809"/>
                </a:cubicBezTo>
                <a:cubicBezTo>
                  <a:pt x="6341563" y="2966972"/>
                  <a:pt x="6291836" y="2935388"/>
                  <a:pt x="6333498" y="3009772"/>
                </a:cubicBezTo>
                <a:cubicBezTo>
                  <a:pt x="6345476" y="3039254"/>
                  <a:pt x="6345955" y="3068963"/>
                  <a:pt x="6334947" y="3095405"/>
                </a:cubicBezTo>
                <a:lnTo>
                  <a:pt x="6344768" y="3155941"/>
                </a:lnTo>
                <a:cubicBezTo>
                  <a:pt x="6348643" y="3153663"/>
                  <a:pt x="6311793" y="3186588"/>
                  <a:pt x="6314754" y="3197987"/>
                </a:cubicBezTo>
                <a:cubicBezTo>
                  <a:pt x="6318695" y="3221971"/>
                  <a:pt x="6319257" y="3226752"/>
                  <a:pt x="6304230" y="3239690"/>
                </a:cubicBezTo>
                <a:cubicBezTo>
                  <a:pt x="6306321" y="3248567"/>
                  <a:pt x="6307305" y="3254005"/>
                  <a:pt x="6308837" y="3264003"/>
                </a:cubicBezTo>
                <a:cubicBezTo>
                  <a:pt x="6301812" y="3288243"/>
                  <a:pt x="6298529" y="3302527"/>
                  <a:pt x="6309285" y="3324103"/>
                </a:cubicBezTo>
                <a:cubicBezTo>
                  <a:pt x="6301188" y="3343007"/>
                  <a:pt x="6329285" y="3359307"/>
                  <a:pt x="6342503" y="3405661"/>
                </a:cubicBezTo>
                <a:cubicBezTo>
                  <a:pt x="6338012" y="3447477"/>
                  <a:pt x="6408325" y="3505721"/>
                  <a:pt x="6401531" y="3550593"/>
                </a:cubicBezTo>
                <a:cubicBezTo>
                  <a:pt x="6395655" y="3579549"/>
                  <a:pt x="6423437" y="3594758"/>
                  <a:pt x="6427705" y="3624684"/>
                </a:cubicBezTo>
                <a:cubicBezTo>
                  <a:pt x="6416402" y="3629199"/>
                  <a:pt x="6435787" y="3639516"/>
                  <a:pt x="6448424" y="3657106"/>
                </a:cubicBezTo>
                <a:lnTo>
                  <a:pt x="6444014" y="3752742"/>
                </a:lnTo>
                <a:cubicBezTo>
                  <a:pt x="6443990" y="3752777"/>
                  <a:pt x="6443967" y="3752813"/>
                  <a:pt x="6443946" y="3752849"/>
                </a:cubicBezTo>
                <a:lnTo>
                  <a:pt x="0" y="3752849"/>
                </a:lnTo>
                <a:close/>
              </a:path>
            </a:pathLst>
          </a:custGeom>
        </p:spPr>
      </p:pic>
      <p:sp>
        <p:nvSpPr>
          <p:cNvPr id="3" name="Content Placeholder 2">
            <a:extLst>
              <a:ext uri="{FF2B5EF4-FFF2-40B4-BE49-F238E27FC236}">
                <a16:creationId xmlns:a16="http://schemas.microsoft.com/office/drawing/2014/main" id="{024F68CE-093F-DC52-E795-226E71E7D8B1}"/>
              </a:ext>
            </a:extLst>
          </p:cNvPr>
          <p:cNvSpPr>
            <a:spLocks noGrp="1"/>
          </p:cNvSpPr>
          <p:nvPr>
            <p:ph idx="1"/>
          </p:nvPr>
        </p:nvSpPr>
        <p:spPr>
          <a:xfrm>
            <a:off x="6096000" y="670559"/>
            <a:ext cx="5791200" cy="5549268"/>
          </a:xfrm>
        </p:spPr>
        <p:txBody>
          <a:bodyPr anchor="t">
            <a:normAutofit/>
          </a:bodyPr>
          <a:lstStyle/>
          <a:p>
            <a:pPr marL="0" indent="0" algn="just">
              <a:buNone/>
            </a:pPr>
            <a:r>
              <a:rPr lang="pl-PL" sz="1800" b="0" i="0" dirty="0">
                <a:effectLst/>
                <a:latin typeface="Roboto" panose="02000000000000000000" pitchFamily="2" charset="0"/>
              </a:rPr>
              <a:t>5. </a:t>
            </a:r>
            <a:r>
              <a:rPr lang="pl-PL" sz="1800" b="1" i="0" dirty="0" err="1">
                <a:effectLst/>
                <a:latin typeface="Roboto" panose="02000000000000000000" pitchFamily="2" charset="0"/>
              </a:rPr>
              <a:t>Stuxnet</a:t>
            </a:r>
            <a:r>
              <a:rPr lang="pl-PL" sz="1800" b="0" i="0" dirty="0">
                <a:effectLst/>
                <a:latin typeface="Roboto" panose="02000000000000000000" pitchFamily="2" charset="0"/>
              </a:rPr>
              <a:t> (2010) był robakiem komputerowym, infekującym komputery z systemami Windows. Zasłynął z tego, że jako pierwszy był stosowany do szpiegowania i przeprogramowywania instalacji przemysłowych. Oprogramowanie stworzyły wspólnie agencje Stanów Zjednoczonych i Izraela, które użyły go do przeprowadzenia ataku na irańskie zakłady wzbogacania uranu. </a:t>
            </a:r>
            <a:r>
              <a:rPr lang="pl-PL" sz="1800" b="1" i="1" dirty="0">
                <a:effectLst/>
                <a:latin typeface="Roboto" panose="02000000000000000000" pitchFamily="2" charset="0"/>
              </a:rPr>
              <a:t>Poprzez infekowanie oprogramowania sterującego Siemens Step7 </a:t>
            </a:r>
            <a:r>
              <a:rPr lang="pl-PL" sz="1800" b="1" i="1" dirty="0" err="1">
                <a:effectLst/>
                <a:latin typeface="Roboto" panose="02000000000000000000" pitchFamily="2" charset="0"/>
              </a:rPr>
              <a:t>Stuxnet</a:t>
            </a:r>
            <a:r>
              <a:rPr lang="pl-PL" sz="1800" b="1" i="1" dirty="0">
                <a:effectLst/>
                <a:latin typeface="Roboto" panose="02000000000000000000" pitchFamily="2" charset="0"/>
              </a:rPr>
              <a:t> był w stanie uszkodzić wirówki i zaburzyć cały proces przemysłowy.</a:t>
            </a:r>
          </a:p>
          <a:p>
            <a:pPr marL="0" indent="0" algn="just">
              <a:buNone/>
            </a:pPr>
            <a:r>
              <a:rPr lang="pl-PL" sz="1800" b="0" i="0" dirty="0">
                <a:effectLst/>
                <a:latin typeface="Roboto" panose="02000000000000000000" pitchFamily="2" charset="0"/>
              </a:rPr>
              <a:t>6. </a:t>
            </a:r>
            <a:r>
              <a:rPr lang="pl-PL" sz="1800" b="1" i="0" dirty="0">
                <a:effectLst/>
                <a:latin typeface="Roboto" panose="02000000000000000000" pitchFamily="2" charset="0"/>
              </a:rPr>
              <a:t>Wyciek danych z Ubera (2016 r.) - </a:t>
            </a:r>
            <a:r>
              <a:rPr lang="pl-PL" sz="1800" dirty="0">
                <a:latin typeface="Roboto" panose="02000000000000000000" pitchFamily="2" charset="0"/>
              </a:rPr>
              <a:t>H</a:t>
            </a:r>
            <a:r>
              <a:rPr lang="pl-PL" sz="1800" b="0" i="0" dirty="0">
                <a:effectLst/>
                <a:latin typeface="Roboto" panose="02000000000000000000" pitchFamily="2" charset="0"/>
              </a:rPr>
              <a:t>akerzy przeprowadzili zmasowany atak na serwery Ubera, skąd wykradli dane aż 57 mln użytkowników platformy oraz samych kierowców. Sprawa wyszła na jaw dopiero w 2022 r., co sprowadziło na nią gigantyczną falę krytyki. Przedstawiciele Ubera przyznali równocześnie, że przekazali hakerom 100 tys. dol. okupu, by ci usunęli </a:t>
            </a:r>
            <a:r>
              <a:rPr lang="pl-PL" sz="1800" b="0" i="0" dirty="0" err="1">
                <a:effectLst/>
                <a:latin typeface="Roboto" panose="02000000000000000000" pitchFamily="2" charset="0"/>
              </a:rPr>
              <a:t>ransomware</a:t>
            </a:r>
            <a:r>
              <a:rPr lang="pl-PL" sz="1800" b="0" i="0" dirty="0">
                <a:effectLst/>
                <a:latin typeface="Roboto" panose="02000000000000000000" pitchFamily="2" charset="0"/>
              </a:rPr>
              <a:t>, a sprawa nie została upubliczniona.</a:t>
            </a:r>
            <a:endParaRPr lang="pl-PL" sz="1800" dirty="0"/>
          </a:p>
        </p:txBody>
      </p:sp>
      <p:sp>
        <p:nvSpPr>
          <p:cNvPr id="6" name="Slide Number Placeholder 5">
            <a:extLst>
              <a:ext uri="{FF2B5EF4-FFF2-40B4-BE49-F238E27FC236}">
                <a16:creationId xmlns:a16="http://schemas.microsoft.com/office/drawing/2014/main" id="{082DC31C-720A-194C-AC41-42331C55A00B}"/>
              </a:ext>
            </a:extLst>
          </p:cNvPr>
          <p:cNvSpPr>
            <a:spLocks noGrp="1"/>
          </p:cNvSpPr>
          <p:nvPr>
            <p:ph type="sldNum" sz="quarter" idx="12"/>
          </p:nvPr>
        </p:nvSpPr>
        <p:spPr>
          <a:xfrm>
            <a:off x="8610600" y="6356350"/>
            <a:ext cx="2743200" cy="365125"/>
          </a:xfrm>
        </p:spPr>
        <p:txBody>
          <a:bodyPr>
            <a:normAutofit/>
          </a:bodyPr>
          <a:lstStyle/>
          <a:p>
            <a:pPr>
              <a:spcAft>
                <a:spcPts val="600"/>
              </a:spcAft>
            </a:pPr>
            <a:fld id="{038148EE-21A9-4AB9-9109-8DADC32CE80E}" type="slidenum">
              <a:rPr lang="pl-PL" sz="1000"/>
              <a:pPr>
                <a:spcAft>
                  <a:spcPts val="600"/>
                </a:spcAft>
              </a:pPr>
              <a:t>9</a:t>
            </a:fld>
            <a:endParaRPr lang="pl-PL" sz="1000" dirty="0"/>
          </a:p>
        </p:txBody>
      </p:sp>
    </p:spTree>
    <p:extLst>
      <p:ext uri="{BB962C8B-B14F-4D97-AF65-F5344CB8AC3E}">
        <p14:creationId xmlns:p14="http://schemas.microsoft.com/office/powerpoint/2010/main" val="283867545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382</TotalTime>
  <Words>3928</Words>
  <Application>Microsoft Office PowerPoint</Application>
  <PresentationFormat>Panoramiczny</PresentationFormat>
  <Paragraphs>168</Paragraphs>
  <Slides>29</Slides>
  <Notes>1</Notes>
  <HiddenSlides>0</HiddenSlides>
  <MMClips>1</MMClips>
  <ScaleCrop>false</ScaleCrop>
  <HeadingPairs>
    <vt:vector size="6" baseType="variant">
      <vt:variant>
        <vt:lpstr>Używane czcionki</vt:lpstr>
      </vt:variant>
      <vt:variant>
        <vt:i4>7</vt:i4>
      </vt:variant>
      <vt:variant>
        <vt:lpstr>Motyw</vt:lpstr>
      </vt:variant>
      <vt:variant>
        <vt:i4>1</vt:i4>
      </vt:variant>
      <vt:variant>
        <vt:lpstr>Tytuły slajdów</vt:lpstr>
      </vt:variant>
      <vt:variant>
        <vt:i4>29</vt:i4>
      </vt:variant>
    </vt:vector>
  </HeadingPairs>
  <TitlesOfParts>
    <vt:vector size="37" baseType="lpstr">
      <vt:lpstr>Arial</vt:lpstr>
      <vt:lpstr>Calibri</vt:lpstr>
      <vt:lpstr>Calibri Light</vt:lpstr>
      <vt:lpstr>Lato</vt:lpstr>
      <vt:lpstr>Open Sans</vt:lpstr>
      <vt:lpstr>Raleway</vt:lpstr>
      <vt:lpstr>Roboto</vt:lpstr>
      <vt:lpstr>Office Theme</vt:lpstr>
      <vt:lpstr>Cyberbezpieczeństwo, a bezpieczeństwo państwa</vt:lpstr>
      <vt:lpstr>Cyberbezpieczeństwo definicja oraz kilka słów o „Infrastrukturze krytycznej i jej ochronie” </vt:lpstr>
      <vt:lpstr>Pojęcie bezpieczeństwa</vt:lpstr>
      <vt:lpstr>Uwarunkowania bezpiecznego dostępu do informacji</vt:lpstr>
      <vt:lpstr>Cyberataki na Polskę w 2022: Polskie firmy są atakowane średnio 938 razy w tygodniu.  </vt:lpstr>
      <vt:lpstr>Ataki hakerskie w Polsce kilka przykładów</vt:lpstr>
      <vt:lpstr>Przykłady ataków hakerskich na świecie </vt:lpstr>
      <vt:lpstr>Przykłady ataków  na świecie cd..</vt:lpstr>
      <vt:lpstr>Przykłady ataków hakerskich na świecie cd ..</vt:lpstr>
      <vt:lpstr>Przykłady ataków hakerskich na świecie cd ..</vt:lpstr>
      <vt:lpstr>Przykłady ataków hakerskich na świecie cd ..</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Pojęcie Advanced Persistent Threat (APT; zaawansowane trwałe zagrożenie) zostało utworzone przez analityków z amerykańskich Sił Powietrznych w 2006 roku.  Działania grup APT.</vt:lpstr>
      <vt:lpstr>Ochrona przed APT- ZASADY</vt:lpstr>
      <vt:lpstr>Cyberbezpieczeństwo jest ….  </vt:lpstr>
      <vt:lpstr>Prezentacja programu PowerPoint</vt:lpstr>
      <vt:lpstr>Prezentacja programu PowerPoint</vt:lpstr>
      <vt:lpstr>Ustawa o krajowym systemie cyberbezpieczeństwa 1 sierpnia 2018 r.  W części dotyczącej „koordynacja obsługi incydentów zgłaszanych przez” </vt:lpstr>
      <vt:lpstr>Podmioty krajowego systemu cyberbezpieczeństwa</vt:lpstr>
      <vt:lpstr>Strategia Cyberbezpieczeństwa Rzeczypospolitej Polskiej na lata 2019-2024</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Cyberbezpieczeństwo, a bezpieczeństwo państwa</dc:title>
  <dc:creator>Arkadiusz Ostrowski</dc:creator>
  <cp:lastModifiedBy>Marek Wozniak</cp:lastModifiedBy>
  <cp:revision>14</cp:revision>
  <dcterms:created xsi:type="dcterms:W3CDTF">2023-09-07T16:11:16Z</dcterms:created>
  <dcterms:modified xsi:type="dcterms:W3CDTF">2023-09-13T05:19:30Z</dcterms:modified>
</cp:coreProperties>
</file>