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  <p:sldMasterId id="2147483851" r:id="rId2"/>
    <p:sldMasterId id="2147483864" r:id="rId3"/>
  </p:sldMasterIdLst>
  <p:notesMasterIdLst>
    <p:notesMasterId r:id="rId18"/>
  </p:notesMasterIdLst>
  <p:sldIdLst>
    <p:sldId id="310" r:id="rId4"/>
    <p:sldId id="297" r:id="rId5"/>
    <p:sldId id="311" r:id="rId6"/>
    <p:sldId id="312" r:id="rId7"/>
    <p:sldId id="321" r:id="rId8"/>
    <p:sldId id="313" r:id="rId9"/>
    <p:sldId id="320" r:id="rId10"/>
    <p:sldId id="322" r:id="rId11"/>
    <p:sldId id="314" r:id="rId12"/>
    <p:sldId id="315" r:id="rId13"/>
    <p:sldId id="316" r:id="rId14"/>
    <p:sldId id="317" r:id="rId15"/>
    <p:sldId id="31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z Kulisiewicz" initials="TK" lastIdx="3" clrIdx="0">
    <p:extLst>
      <p:ext uri="{19B8F6BF-5375-455C-9EA6-DF929625EA0E}">
        <p15:presenceInfo xmlns:p15="http://schemas.microsoft.com/office/powerpoint/2012/main" userId="2c211372cc5118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square"/>
            <c:size val="8"/>
            <c:spPr>
              <a:solidFill>
                <a:schemeClr val="bg1"/>
              </a:solidFill>
              <a:ln w="28575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5295817794310003E-2"/>
                  <c:y val="-5.4239944037932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C1-4E02-B247-20062D134D58}"/>
                </c:ext>
              </c:extLst>
            </c:dLbl>
            <c:dLbl>
              <c:idx val="1"/>
              <c:layout>
                <c:manualLayout>
                  <c:x val="-2.43858057735107E-2"/>
                  <c:y val="-6.5982024743641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60387221197117"/>
                      <c:h val="0.142198214710216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C1-4E02-B247-20062D134D58}"/>
                </c:ext>
              </c:extLst>
            </c:dLbl>
            <c:dLbl>
              <c:idx val="2"/>
              <c:layout>
                <c:manualLayout>
                  <c:x val="-9.074902401243351E-2"/>
                  <c:y val="-0.11969038564764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C1-4E02-B247-20062D134D58}"/>
                </c:ext>
              </c:extLst>
            </c:dLbl>
            <c:dLbl>
              <c:idx val="3"/>
              <c:layout>
                <c:manualLayout>
                  <c:x val="-9.4433981807852604E-2"/>
                  <c:y val="-0.10948757726633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C1-4E02-B247-20062D134D58}"/>
                </c:ext>
              </c:extLst>
            </c:dLbl>
            <c:dLbl>
              <c:idx val="4"/>
              <c:layout>
                <c:manualLayout>
                  <c:x val="-7.7370468593136829E-2"/>
                  <c:y val="-0.112086505434670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C1-4E02-B247-20062D134D58}"/>
                </c:ext>
              </c:extLst>
            </c:dLbl>
            <c:dLbl>
              <c:idx val="5"/>
              <c:layout>
                <c:manualLayout>
                  <c:x val="-7.4632201698046116E-2"/>
                  <c:y val="-9.8867802404522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C1-4E02-B247-20062D134D58}"/>
                </c:ext>
              </c:extLst>
            </c:dLbl>
            <c:dLbl>
              <c:idx val="6"/>
              <c:layout>
                <c:manualLayout>
                  <c:x val="-1.0767096292407356E-3"/>
                  <c:y val="-9.8867802404522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C1-4E02-B247-20062D134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436.3</c:v>
                </c:pt>
                <c:pt idx="1">
                  <c:v>429.1</c:v>
                </c:pt>
                <c:pt idx="2">
                  <c:v>416.2</c:v>
                </c:pt>
                <c:pt idx="3">
                  <c:v>424.3</c:v>
                </c:pt>
                <c:pt idx="4">
                  <c:v>428.6</c:v>
                </c:pt>
                <c:pt idx="5">
                  <c:v>428.3</c:v>
                </c:pt>
                <c:pt idx="6">
                  <c:v>429.8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C1-4E02-B247-20062D134D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296101608"/>
        <c:axId val="339912136"/>
      </c:lineChart>
      <c:catAx>
        <c:axId val="29610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912136"/>
        <c:crosses val="autoZero"/>
        <c:auto val="1"/>
        <c:lblAlgn val="ctr"/>
        <c:lblOffset val="100"/>
        <c:noMultiLvlLbl val="0"/>
      </c:catAx>
      <c:valAx>
        <c:axId val="3399121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9610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73E6E-85B8-4E31-B7C4-F235961032D3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7EA6-ED74-4673-9A7C-3B2E51C324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86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7EA6-ED74-4673-9A7C-3B2E51C3246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3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owy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816352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81728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7897FDD4-9934-4DA7-AF10-4AD07D6BA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3B0B16-6CEE-4C05-82C8-F495622B0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4" y="6213006"/>
            <a:ext cx="4783027" cy="565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0506A-4859-46D0-9384-9E153696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ED36B7-845F-4022-B2F4-F9506218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F8D8C-9ACB-49C4-BD0A-7BE76A1F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234E6D-AD4C-4A30-9485-6E716D95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EE31B8-5928-47C0-B80F-D29F4F55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66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46C7F-7DA1-4176-8E70-06D4DDD6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B938BA-173B-47F9-805A-3B0AC78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331935-7541-4487-B4A6-12FE2D40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193AB9-C7B5-4482-9464-E0A0E4AD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9C65EC-6A96-4D5E-965F-7D3A4C5C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9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85B85-3FEE-43C7-83E3-905B5DFF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D11F0-F7BB-4B77-99B2-4822E76EB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F70259-0659-46DB-9663-C337C3193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214D92-2C33-4160-A35D-ED145100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7A155A-A1DC-4EFE-AD3F-F9DC9F4E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25ADDF-723B-4C2E-AB6E-CD66BCCE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29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FC9EF-D2E3-437F-BDAA-3D7C6492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3F4266-55D0-43C0-9811-9A92F8DE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72FA9A-9F2A-4FBC-92F4-88C2C6CB3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EFBEEA-B3E1-4DFD-8CCC-00BC9BFB0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5763EF-BC48-4EC6-A69F-346D12131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9E673AE-362A-4974-923E-9F867A7E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0F0672-D9D7-469B-8242-8971E3ED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B9E640A-C95A-45A1-9559-2BFC3A5C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00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56AE7-1680-49B0-80D9-30A87366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27D1F8-6792-4633-9F60-D7677FF4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4323458-2605-4C00-A38F-AF15D7F4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12BAA8-604C-4131-8565-AB4F3888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4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739B8F-C4A3-42EC-967E-369F8C69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27C07E-530E-4054-A125-794F4343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1EC6C0-3CE8-4ACF-AB53-1E8C10BE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31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9952-9319-4CAE-B794-9430F577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F12EC0-81B0-4C54-8039-C0617CA9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B3FFBD-EB39-4F39-987F-A5623AE9E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B7DE2A-D992-456C-B673-89406171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CCD95-4443-4769-8583-C0753339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5DB2A9-FAF0-4D9F-8FEC-0CA79EF3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75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3F388-41DE-4884-BD5F-ADF96CCE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BEC4ECD-E269-4E62-BB06-E94EE6793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F838C8-728D-4758-87C6-D9BA562DF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7E420D-5DCF-4000-997E-D04B3853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8C3EE5-B394-4674-800D-C4148BFE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8C8BF9-60F1-489A-99C1-CE9B8FDA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45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789C5-23A2-4BA9-BB14-443AE098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6EB422-74F1-48AE-814A-4EDD5D38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CAF5C9-92F1-4693-A498-62FBCA19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A6ED00-16EF-4A82-961D-12E61AAD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23DA2A-4134-4034-B6AD-4855E3D9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91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77B99CB-0984-4FF8-A672-4CB6AEED9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F117EA-9A4F-4191-8662-367AD9F6C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931F5D-152C-47BE-8721-91E9FFB0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95672B-867D-4C33-A687-C6D7E7F4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A49C8B-5137-4212-A21A-6EB42A4E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3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odstawowy z rysun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F40D115-7092-48ED-9340-096B498D1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3E4E213B-4FB5-4688-92AA-766F80AA6A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owy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816352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81728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AF3F00-E760-2980-E4BF-C43947FF4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911"/>
            <a:ext cx="10567447" cy="6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dstawowy z rysun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956" y="508533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5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dstawowy 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8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B14A6E2-5568-4381-B8E1-02CFBBC87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7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Podstawowy_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9A53F5E-9E1E-4FE0-B7E7-2A537DE9F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23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Podstawowy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828B73C-6A97-40D1-9446-C1167C4ED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9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9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34E8E4A-F817-48FA-9764-A4DF279E3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565A-5197-4CD3-9338-F137EC660A0F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9EDE-61DB-4E4A-B5C9-3977C7AD5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479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565A-5197-4CD3-9338-F137EC660A0F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9EDE-61DB-4E4A-B5C9-3977C7AD5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0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dstawowy 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DD03793-CC98-4C7A-B910-DBE0495D5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6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00" y="6281928"/>
            <a:ext cx="6172659" cy="49987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kst tytułowy"/>
          <p:cNvSpPr txBox="1">
            <a:spLocks noGrp="1"/>
          </p:cNvSpPr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11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3867911" y="868680"/>
            <a:ext cx="7315201" cy="5120641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6032" y="3494175"/>
            <a:ext cx="2834640" cy="232199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08521" y="6404292"/>
            <a:ext cx="256541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00" y="6281928"/>
            <a:ext cx="6172659" cy="4998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614189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38799EA-8FF6-42C8-865C-8BD585947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B4D517F8-065B-457C-99B0-42B88E7D1A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Podstawowy_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73D7A37-B144-4FE2-B6BE-91861A3F5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2A074097-7C7A-4F4C-BA2F-7A47E2739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Podstawowy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967DF73-B69D-4A23-B460-1548C64A1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13" name="Symbol zastępczy obrazu 6">
            <a:extLst>
              <a:ext uri="{FF2B5EF4-FFF2-40B4-BE49-F238E27FC236}">
                <a16:creationId xmlns:a16="http://schemas.microsoft.com/office/drawing/2014/main" id="{5E73C5C5-3C9E-42FA-BE0B-DB5626AB2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5406C3-01EF-487B-A98A-9B4A008E1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4" y="6213006"/>
            <a:ext cx="4783027" cy="565336"/>
          </a:xfrm>
          <a:prstGeom prst="rect">
            <a:avLst/>
          </a:prstGeom>
        </p:spPr>
      </p:pic>
      <p:pic>
        <p:nvPicPr>
          <p:cNvPr id="9" name="Symbol zastępczy obrazu 6">
            <a:extLst>
              <a:ext uri="{FF2B5EF4-FFF2-40B4-BE49-F238E27FC236}">
                <a16:creationId xmlns:a16="http://schemas.microsoft.com/office/drawing/2014/main" id="{49A6D720-5970-468C-ADF8-2E218ADCFA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7734F5-FEE9-4D04-A4B9-07C76A62F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B7908B9E-0941-4A2D-8965-430DDA986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7AA4A-8BC4-49EF-9E5C-5A107DEC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EF5A2F-FA65-457D-AAC1-79FB574CE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6EB6FE-CD1C-44BF-A040-8A580283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D9A97C-9C48-4325-B4AA-453B35DC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52351-33B1-4E40-80CB-796CB62F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3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19623" y="6170537"/>
            <a:ext cx="1371600" cy="609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8D95DDA-1CF7-4904-848E-559B366DAAA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3" y="6251156"/>
            <a:ext cx="4699019" cy="575511"/>
          </a:xfrm>
          <a:prstGeom prst="rect">
            <a:avLst/>
          </a:prstGeom>
        </p:spPr>
      </p:pic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B01106E2-C94A-4DBB-B188-57CAFB8BCB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0" r:id="rId3"/>
    <p:sldLayoutId id="2147483843" r:id="rId4"/>
    <p:sldLayoutId id="2147483844" r:id="rId5"/>
    <p:sldLayoutId id="2147483845" r:id="rId6"/>
    <p:sldLayoutId id="2147483846" r:id="rId7"/>
    <p:sldLayoutId id="214748384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BB8FBF-ABD0-4FE7-81A8-79D1373B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8F2D44-5D38-44F6-8CAD-3C4C62E0D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97761E-6B3E-437F-976A-548E8A230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4DA-5BE9-4341-9411-E9E271E13496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6B3EA8-D774-43BC-B205-18DB5FD7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716930-10D7-400B-B761-6EDE9467B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6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8F782D-C7E3-54C0-F42F-561A60DC2B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81911"/>
            <a:ext cx="10567447" cy="6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ytuł 1"/>
          <p:cNvSpPr txBox="1">
            <a:spLocks noGrp="1"/>
          </p:cNvSpPr>
          <p:nvPr>
            <p:ph type="ctrTitle"/>
          </p:nvPr>
        </p:nvSpPr>
        <p:spPr>
          <a:xfrm>
            <a:off x="1018332" y="1759788"/>
            <a:ext cx="7315201" cy="21824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700" spc="-99"/>
            </a:pPr>
            <a:r>
              <a:rPr lang="pl-PL" sz="3600" dirty="0">
                <a:solidFill>
                  <a:schemeClr val="bg1"/>
                </a:solidFill>
                <a:ea typeface="+mj-lt"/>
                <a:cs typeface="+mj-lt"/>
              </a:rPr>
              <a:t>Luka kompetencyjna w sektorze ICT</a:t>
            </a:r>
            <a:br>
              <a:rPr lang="pl-PL" sz="36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pl-PL" sz="32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3200" dirty="0">
                <a:solidFill>
                  <a:schemeClr val="bg1"/>
                </a:solidFill>
                <a:ea typeface="+mj-lt"/>
                <a:cs typeface="+mj-lt"/>
              </a:rPr>
              <a:t>Działania rad sektorowych</a:t>
            </a:r>
            <a:endParaRPr lang="pl-PL" sz="3200" dirty="0"/>
          </a:p>
        </p:txBody>
      </p:sp>
      <p:sp>
        <p:nvSpPr>
          <p:cNvPr id="809" name="pole tekstowe 2"/>
          <p:cNvSpPr txBox="1"/>
          <p:nvPr/>
        </p:nvSpPr>
        <p:spPr>
          <a:xfrm>
            <a:off x="1018332" y="4747289"/>
            <a:ext cx="731520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pl-PL" sz="1800" dirty="0"/>
              <a:t>Tomasz Klekowski </a:t>
            </a:r>
          </a:p>
          <a:p>
            <a:r>
              <a:rPr lang="pl-PL" sz="1800" dirty="0"/>
              <a:t>Sektorowa Rada ds. Kompetencji – Telekomunikacja i Cyberbezpieczeństwo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sym typeface="Corbel"/>
              </a:rPr>
              <a:t> Koszalin, 12 września 2023 r.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sym typeface="Corbel"/>
            </a:endParaRP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CF600733-6B05-D476-787D-17CD7F3C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</a:t>
            </a:fld>
            <a:r>
              <a:rPr lang="pl-PL" dirty="0"/>
              <a:t> /11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Wnioski z badań Rad: obszary problemowe  </a:t>
            </a:r>
            <a:br>
              <a:rPr lang="pl-PL" dirty="0"/>
            </a:br>
            <a:r>
              <a:rPr lang="pl-PL" dirty="0"/>
              <a:t>i bariery w edukacji ICT</a:t>
            </a:r>
            <a:br>
              <a:rPr lang="pl-PL" dirty="0"/>
            </a:br>
            <a:r>
              <a:rPr lang="pl-PL" sz="2800" i="1" dirty="0"/>
              <a:t>(z punktu widzenia firm sektora)</a:t>
            </a:r>
            <a:endParaRPr lang="pl-PL" i="1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5C1F094-FCD1-8655-F47D-D657F83EFDDA}"/>
              </a:ext>
            </a:extLst>
          </p:cNvPr>
          <p:cNvGraphicFramePr>
            <a:graphicFrameLocks noGrp="1"/>
          </p:cNvGraphicFramePr>
          <p:nvPr/>
        </p:nvGraphicFramePr>
        <p:xfrm>
          <a:off x="3627773" y="602488"/>
          <a:ext cx="8128000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97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5234203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Liczba studentów informatyki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„Wysysanie” studentów przez rynek pracy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Nikłe zainteresowanie studentów informatyki karierą akademicką, zwiększanie się luki pokoleniowej wśród nauczycieli akademickich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woli politycznej wspierania rozwoju informatyki, w tym specjalistycznego szkolnictwa wyższego i branżowego oraz współpracy edukacja-biznes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zachęt systemowych dla zwiększenia zainteresowanie uczelni współpracą z biznesem, brak spójnych programów i polityk „</a:t>
                      </a:r>
                      <a:r>
                        <a:rPr lang="pl-PL" sz="1400" dirty="0" err="1"/>
                        <a:t>ponadresortowych</a:t>
                      </a:r>
                      <a:r>
                        <a:rPr lang="pl-PL" sz="1400" dirty="0"/>
                        <a:t>”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Niska skuteczność i fasadowość np. rad uczelni, uczelnianych pełnomocników lub centrów współpracy z biznesem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Liczba uczniów i absolwentów specjalności ICT w szkołach branżowych II stopnia, udział kobiet wśród uczniów i studentów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nauczycieli informatyki w szkołach branżowych głównie z powodu bardzo niskich płac w szkolnictwie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zachęt systemowych dla firm ICT współpracujących z systemem szkolnictwa (rekompensata za mentoring) -negatywne stanowisko resortu finansów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/>
                        <a:t>Bariera postaw i stereotypów społecznych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Udział osób z niepełnosprawnościami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/>
                        <a:t>Brak dostatecznie skutecznych programów i działań wspierających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5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Interdyscyplinarność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Konieczność porozumień międzywydziałowych i międzyuczelnianych w celu zapewnienia interdyscyplinarności 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17589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F1C8C661-7DED-2B08-115D-173CC006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10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Wnioski z badań Rad:</a:t>
            </a:r>
            <a:br>
              <a:rPr lang="pl-PL" dirty="0"/>
            </a:br>
            <a:r>
              <a:rPr lang="pl-PL" dirty="0"/>
              <a:t>obszary problemowe  </a:t>
            </a:r>
            <a:br>
              <a:rPr lang="pl-PL" dirty="0"/>
            </a:br>
            <a:r>
              <a:rPr lang="pl-PL" dirty="0"/>
              <a:t>i bariery </a:t>
            </a:r>
            <a:br>
              <a:rPr lang="pl-PL" dirty="0"/>
            </a:br>
            <a:r>
              <a:rPr lang="pl-PL" dirty="0"/>
              <a:t>- otoczenie gospodarcze i legislacyjne </a:t>
            </a:r>
            <a:endParaRPr lang="pl-PL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D07EA382-A3A2-0C6E-013C-1941F87C1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25578"/>
              </p:ext>
            </p:extLst>
          </p:nvPr>
        </p:nvGraphicFramePr>
        <p:xfrm>
          <a:off x="3739692" y="1663775"/>
          <a:ext cx="8128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97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5234203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Nowoczesne rozwiązania informatyczne w administracji publicznej i gospodarce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Słabe zainteresowanie wykorzystaniem  nowoczesnych rozwiązań IT w instytucjach publicznych i firmach nieinformatycznych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Zachowawcze nastawienie instytucji publicznych i firm nieinformatycznych w odniesieniu do zaawansowanych rozwiązań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Stabilizacja  otoczenia gospodarczego i legislacyjnego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stabilności prawa, zwłaszcza gospodarczego i podatkowego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algorytmizacji legislacji jako podstawy architektur informacyjnych dla systemów informatycznych administracji publicznej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Duże obciążenie niestabilnością legislacji zwłaszcza mikro i małych firm informatycznych, stanowiących większość sektora IT i dużą część sektora telekomunikacji i </a:t>
                      </a:r>
                      <a:r>
                        <a:rPr lang="pl-PL" sz="1400" dirty="0" err="1"/>
                        <a:t>cyberbezpieczeństwa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3B0082BC-481C-7BAE-ECFB-CE98FD8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11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6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Radykalne zmiany w sektorze ICT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158509B-A0B5-496B-89D9-3AC99B04E87A}"/>
              </a:ext>
            </a:extLst>
          </p:cNvPr>
          <p:cNvSpPr txBox="1"/>
          <p:nvPr/>
        </p:nvSpPr>
        <p:spPr>
          <a:xfrm>
            <a:off x="7240171" y="289262"/>
            <a:ext cx="4584803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/>
              <a:t>Zaczynają się masowe zastosowania AI/ML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grze Go jest 2,8* 10</a:t>
            </a:r>
            <a:r>
              <a:rPr lang="pl-PL" sz="1600" baseline="30000" dirty="0"/>
              <a:t>170</a:t>
            </a:r>
            <a:r>
              <a:rPr lang="pl-PL" sz="1600" dirty="0"/>
              <a:t> pozycji (w szachach tylko 10</a:t>
            </a:r>
            <a:r>
              <a:rPr lang="pl-PL" sz="1600" baseline="30000" dirty="0"/>
              <a:t>40</a:t>
            </a:r>
            <a:r>
              <a:rPr lang="pl-PL" sz="1600" dirty="0"/>
              <a:t>)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Program </a:t>
            </a:r>
            <a:r>
              <a:rPr lang="pl-PL" sz="1600" dirty="0" err="1"/>
              <a:t>AlphaGo</a:t>
            </a:r>
            <a:r>
              <a:rPr lang="pl-PL" sz="1600" dirty="0"/>
              <a:t> nie dostał reguł gry.. 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… </a:t>
            </a:r>
            <a:r>
              <a:rPr lang="pl-PL" sz="1400" dirty="0"/>
              <a:t>a tylko schematy ponad 30 mln ruchów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od 2016 r. </a:t>
            </a:r>
            <a:r>
              <a:rPr lang="pl-PL" sz="1600" dirty="0" err="1"/>
              <a:t>AlphaGo</a:t>
            </a:r>
            <a:r>
              <a:rPr lang="pl-PL" sz="1600" dirty="0"/>
              <a:t> wygrywał ze światową czołówką graczy…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a od końca 2017 r. </a:t>
            </a:r>
            <a:r>
              <a:rPr lang="pl-PL" sz="1600" dirty="0" err="1"/>
              <a:t>AlphaGo</a:t>
            </a:r>
            <a:r>
              <a:rPr lang="pl-PL" sz="1600" dirty="0"/>
              <a:t>/</a:t>
            </a:r>
            <a:r>
              <a:rPr lang="pl-PL" sz="1600" dirty="0" err="1"/>
              <a:t>AlphaZero</a:t>
            </a:r>
            <a:r>
              <a:rPr lang="pl-PL" sz="1600" dirty="0"/>
              <a:t> trenowały tylko na danych z innych programów 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… bo nie miały już z kim grać!</a:t>
            </a:r>
            <a:endParaRPr lang="pl-PL" sz="20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Rośnie obecność „ukrytych komputerów” 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wymagających umiejętności ich wykorzystania …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…od kosmonautyki przez inteligentne miasta, ochronę zdrowia, motoryzację po AGD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Na razie są niezauważane ani przez  Eurostat (DESI), GUS… 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…ani przez tradycyjne systemy edukacji szkolnej</a:t>
            </a:r>
          </a:p>
        </p:txBody>
      </p:sp>
      <p:pic>
        <p:nvPicPr>
          <p:cNvPr id="4" name="Picture 2" descr="Test automation - Wikipedia">
            <a:extLst>
              <a:ext uri="{FF2B5EF4-FFF2-40B4-BE49-F238E27FC236}">
                <a16:creationId xmlns:a16="http://schemas.microsoft.com/office/drawing/2014/main" id="{1CBC005B-1B30-29ED-3A33-1F5BF54F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48" y="1193572"/>
            <a:ext cx="2682121" cy="16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6F1485E-1CB3-7426-0B78-B347279E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03" y="3793218"/>
            <a:ext cx="1653360" cy="1377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3A10990-0E50-0A3F-DEC3-DAF841EA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117" y="4677608"/>
            <a:ext cx="1317456" cy="986820"/>
          </a:xfrm>
          <a:prstGeom prst="rect">
            <a:avLst/>
          </a:prstGeom>
        </p:spPr>
      </p:pic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E3A944A0-A6AD-6C5D-54B4-7540B922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12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7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Narzędzia AI jako </a:t>
            </a:r>
            <a:r>
              <a:rPr lang="en-GB" sz="3600" i="1" dirty="0"/>
              <a:t>gamechangers</a:t>
            </a:r>
            <a:endParaRPr lang="en-GB" dirty="0"/>
          </a:p>
        </p:txBody>
      </p:sp>
      <p:pic>
        <p:nvPicPr>
          <p:cNvPr id="7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59FF8641-5242-4E9D-86F7-03C82975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42" y="378837"/>
            <a:ext cx="2743200" cy="33099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49B8001-5CF2-F732-E4E2-29EDA02FE7EA}"/>
              </a:ext>
            </a:extLst>
          </p:cNvPr>
          <p:cNvSpPr txBox="1"/>
          <p:nvPr/>
        </p:nvSpPr>
        <p:spPr>
          <a:xfrm>
            <a:off x="4921706" y="3643515"/>
            <a:ext cx="2927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/>
              <a:t>https://www.gov.pl/web/edukacja-i-nauka/chat-gpt--material-dla-nauczycieli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DC54E67-B24B-6019-7734-1E0BAD04E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59" y="4074402"/>
            <a:ext cx="2501399" cy="196222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0238D2-7D4C-D9BB-60FC-73402B848B02}"/>
              </a:ext>
            </a:extLst>
          </p:cNvPr>
          <p:cNvSpPr txBox="1"/>
          <p:nvPr/>
        </p:nvSpPr>
        <p:spPr>
          <a:xfrm>
            <a:off x="7796042" y="705043"/>
            <a:ext cx="3781911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 err="1">
                <a:latin typeface="Corbel"/>
                <a:cs typeface="Arial"/>
              </a:rPr>
              <a:t>ChatGPT</a:t>
            </a:r>
            <a:r>
              <a:rPr lang="pl-PL" sz="1600" b="1" dirty="0">
                <a:latin typeface="Corbel"/>
                <a:cs typeface="Arial"/>
              </a:rPr>
              <a:t>, </a:t>
            </a:r>
            <a:r>
              <a:rPr lang="pl-PL" sz="1600" b="1" dirty="0" err="1">
                <a:latin typeface="Corbel"/>
                <a:cs typeface="Arial"/>
              </a:rPr>
              <a:t>Midjourney</a:t>
            </a:r>
            <a:r>
              <a:rPr lang="pl-PL" sz="1600" b="1" dirty="0">
                <a:latin typeface="Corbel"/>
                <a:cs typeface="Arial"/>
              </a:rPr>
              <a:t>, DALL-E 2, Bard, </a:t>
            </a:r>
            <a:r>
              <a:rPr lang="pl-PL" sz="1600" b="1" dirty="0" err="1">
                <a:latin typeface="Corbel"/>
                <a:cs typeface="Arial"/>
              </a:rPr>
              <a:t>PalM</a:t>
            </a:r>
            <a:r>
              <a:rPr lang="pl-PL" sz="1600" b="1" dirty="0">
                <a:latin typeface="Corbel"/>
                <a:cs typeface="Arial"/>
              </a:rPr>
              <a:t> 2, 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Stable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 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Diffusion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 2, Lumen5, 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Soundraw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, 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Legal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 Robot, ... zmieniają</a:t>
            </a:r>
            <a:r>
              <a:rPr lang="pl-PL" sz="1600" b="1" dirty="0">
                <a:latin typeface="Corbel"/>
                <a:cs typeface="Arial"/>
              </a:rPr>
              <a:t> reguły gry</a:t>
            </a:r>
            <a:endParaRPr lang="pl-PL" sz="1600" b="1" i="1" dirty="0">
              <a:latin typeface="Corbel"/>
              <a:cs typeface="Arial"/>
            </a:endParaRP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>
                <a:latin typeface="Corbel"/>
                <a:cs typeface="Arial"/>
              </a:rPr>
              <a:t>„…programowanie to nie wklepywaniu kodu do komputera, programowanie to myślenie…” </a:t>
            </a:r>
            <a:r>
              <a:rPr lang="pl-PL" sz="1600" i="1" dirty="0">
                <a:latin typeface="Corbel"/>
                <a:cs typeface="Arial"/>
              </a:rPr>
              <a:t>(Chris </a:t>
            </a:r>
            <a:r>
              <a:rPr lang="pl-PL" sz="1600" i="1" dirty="0" err="1">
                <a:latin typeface="Corbel"/>
                <a:cs typeface="Arial"/>
              </a:rPr>
              <a:t>Wanstrath</a:t>
            </a:r>
            <a:r>
              <a:rPr lang="pl-PL" sz="1600" i="1" dirty="0">
                <a:latin typeface="Corbel"/>
                <a:cs typeface="Arial"/>
              </a:rPr>
              <a:t>, b. prezes GitHuba, 2017)</a:t>
            </a: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>
                <a:latin typeface="Corbel"/>
                <a:cs typeface="Arial"/>
              </a:rPr>
              <a:t>Czy potrzebni będą: 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>
                <a:latin typeface="Corbel"/>
                <a:cs typeface="Arial"/>
              </a:rPr>
              <a:t>początkujący programiści-</a:t>
            </a:r>
            <a:r>
              <a:rPr lang="pl-PL" sz="1400" dirty="0" err="1">
                <a:latin typeface="Corbel"/>
                <a:cs typeface="Arial"/>
              </a:rPr>
              <a:t>koderzy</a:t>
            </a:r>
            <a:r>
              <a:rPr lang="pl-PL" sz="1400" dirty="0">
                <a:latin typeface="Corbel"/>
                <a:cs typeface="Arial"/>
              </a:rPr>
              <a:t> (</a:t>
            </a:r>
            <a:r>
              <a:rPr lang="pl-PL" sz="1400" i="1" dirty="0">
                <a:latin typeface="Corbel"/>
                <a:cs typeface="Arial"/>
              </a:rPr>
              <a:t>juniors</a:t>
            </a:r>
            <a:r>
              <a:rPr lang="pl-PL" sz="1400" dirty="0">
                <a:latin typeface="Corbel"/>
                <a:cs typeface="Arial"/>
              </a:rPr>
              <a:t>)?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>
                <a:latin typeface="Corbel"/>
                <a:cs typeface="Arial"/>
              </a:rPr>
              <a:t>testerzy oprogramowania?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>
                <a:latin typeface="Corbel"/>
                <a:cs typeface="Arial"/>
              </a:rPr>
              <a:t>administratorzy sieci teleinformatycznych i komórkowych?</a:t>
            </a: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/>
              <a:t>Narzędzia LowCode/NoCode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/>
              <a:t>„Po co nam dział IT?” – BizDevOps </a:t>
            </a: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b="1" dirty="0">
                <a:ea typeface="+mn-lt"/>
                <a:cs typeface="+mn-lt"/>
              </a:rPr>
              <a:t>Jakie kompetencje są kluczowe…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ea typeface="+mn-lt"/>
                <a:cs typeface="+mn-lt"/>
              </a:rPr>
              <a:t>….</a:t>
            </a:r>
            <a:r>
              <a:rPr lang="pl-PL" sz="1400" dirty="0">
                <a:ea typeface="+mn-lt"/>
                <a:cs typeface="+mn-lt"/>
              </a:rPr>
              <a:t>specjalistyczne czy społeczne?</a:t>
            </a:r>
            <a:endParaRPr lang="en-US" b="1" dirty="0">
              <a:latin typeface="Corbel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5D11A2-F052-ACEC-43D9-A7C5151C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13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0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1EDE3B8-4EBA-86C9-E127-0E2A124D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240" y="1238503"/>
            <a:ext cx="6346373" cy="390054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nam potrzeba</a:t>
            </a:r>
            <a:endParaRPr lang="en-GB" dirty="0"/>
          </a:p>
        </p:txBody>
      </p:sp>
      <p:sp>
        <p:nvSpPr>
          <p:cNvPr id="11" name="Symbol zastępczy numeru slajdu 3">
            <a:extLst>
              <a:ext uri="{FF2B5EF4-FFF2-40B4-BE49-F238E27FC236}">
                <a16:creationId xmlns:a16="http://schemas.microsoft.com/office/drawing/2014/main" id="{0276CAC6-F59C-40FF-9B83-0FEB5357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 smtClean="0"/>
              <a:pPr/>
              <a:t>14</a:t>
            </a:fld>
            <a:r>
              <a:rPr lang="pl-PL" dirty="0"/>
              <a:t> /11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517896" y="942345"/>
            <a:ext cx="23594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W firmach informatycznych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specjalistów tworzących rozwiązania AI/ML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Wszędzie indziej…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b="1" dirty="0"/>
              <a:t>…a zwłaszcza w Gospodarce 4.0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analityków i projektantów tworzących nowe modele i struktury informacyjne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nie-informatyków potrafiących tworzyć aplikacje narzędziami nisko- i zerokodowymi (</a:t>
            </a:r>
            <a:r>
              <a:rPr lang="pl-PL" sz="1100" i="1" dirty="0"/>
              <a:t>LowCode/NoCode</a:t>
            </a:r>
            <a:r>
              <a:rPr lang="pl-PL" sz="1100" dirty="0"/>
              <a:t>) 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pracowników potrafiących współpracować z robotami („materialnymi” i programowymi</a:t>
            </a:r>
            <a:r>
              <a:rPr lang="pl-PL" sz="1200" dirty="0"/>
              <a:t>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8FFD76-59B5-0583-D6C5-BABB919C5028}"/>
              </a:ext>
            </a:extLst>
          </p:cNvPr>
          <p:cNvSpPr txBox="1"/>
          <p:nvPr/>
        </p:nvSpPr>
        <p:spPr>
          <a:xfrm>
            <a:off x="3945258" y="5281995"/>
            <a:ext cx="41392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/>
              <a:t>Raport „Wpływ trendów rozwojowych nowych technologii </a:t>
            </a:r>
          </a:p>
          <a:p>
            <a:r>
              <a:rPr lang="pl-PL" sz="1100" i="1" dirty="0"/>
              <a:t>na potrzeby kompetencyjne sektora IT” (Antal Sp. z o.o. dla PTI)</a:t>
            </a:r>
          </a:p>
          <a:p>
            <a:r>
              <a:rPr lang="pl-PL" sz="1100" i="1" dirty="0"/>
              <a:t>https://srit.radasektorowa.pl/images/raporty/raport_PTI_trendy_1.pdf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41D5578-8CDD-5E91-363B-2A41D09A397C}"/>
              </a:ext>
            </a:extLst>
          </p:cNvPr>
          <p:cNvSpPr txBox="1"/>
          <p:nvPr/>
        </p:nvSpPr>
        <p:spPr>
          <a:xfrm>
            <a:off x="4003737" y="659537"/>
            <a:ext cx="5514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Jakie kompetencje będą potrzebne przy wdrażaniem rozwiązań wykorzystujących AI/</a:t>
            </a:r>
            <a:r>
              <a:rPr lang="pl-PL" sz="1100" b="1" dirty="0" err="1"/>
              <a:t>MLw</a:t>
            </a:r>
            <a:r>
              <a:rPr lang="pl-PL" sz="1100" b="1" dirty="0"/>
              <a:t> tworzeniu, testowaniu, wdrażaniu i stosowaniu oprogramowania?</a:t>
            </a:r>
          </a:p>
        </p:txBody>
      </p:sp>
    </p:spTree>
    <p:extLst>
      <p:ext uri="{BB962C8B-B14F-4D97-AF65-F5344CB8AC3E}">
        <p14:creationId xmlns:p14="http://schemas.microsoft.com/office/powerpoint/2010/main" val="253818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Projekt </a:t>
            </a:r>
            <a:br>
              <a:rPr lang="pl-PL" dirty="0"/>
            </a:br>
            <a:r>
              <a:rPr lang="pl-PL" dirty="0"/>
              <a:t>i realizatorzy</a:t>
            </a:r>
          </a:p>
        </p:txBody>
      </p:sp>
      <p:pic>
        <p:nvPicPr>
          <p:cNvPr id="3" name="Symbol zastępczy obrazu 6">
            <a:extLst>
              <a:ext uri="{FF2B5EF4-FFF2-40B4-BE49-F238E27FC236}">
                <a16:creationId xmlns:a16="http://schemas.microsoft.com/office/drawing/2014/main" id="{720172D4-4486-782A-26DB-3D04E8EE5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888" y="2021717"/>
            <a:ext cx="2369798" cy="7816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A534C59-813D-134A-2317-E33A09A36B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66" y="3821973"/>
            <a:ext cx="1009832" cy="34976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C295B1D-A2BD-000F-F5B7-806A98EBB8F9}"/>
              </a:ext>
            </a:extLst>
          </p:cNvPr>
          <p:cNvSpPr txBox="1"/>
          <p:nvPr/>
        </p:nvSpPr>
        <p:spPr>
          <a:xfrm>
            <a:off x="5722288" y="1465419"/>
            <a:ext cx="5766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Sektorowa Rada ds. Kompetencji – Informatyka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Sektorowa Rada ds. Kompetencji – Telekomunikacja i Cyberbezpieczeństwo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dofinansowane za pośrednictwem PARP z Europejskiego Funduszu Społecznego w ramach Programu Operacyjnego Wiedza, Edukacja, Rozwój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Realizatorzy – partnerzy 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Polskie Towarzystwo Informatyczne </a:t>
            </a:r>
            <a:r>
              <a:rPr lang="pl-PL" sz="1600" dirty="0"/>
              <a:t>(lider)</a:t>
            </a:r>
          </a:p>
          <a:p>
            <a:pPr marL="16573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stowarzyszenie zawodowe teoretyków, dydaktyków oraz praktyków-specjalistów informatyki (istniejące od 1981 r.)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Polska Izba Informatyki i Telekomunikacji </a:t>
            </a:r>
            <a:r>
              <a:rPr lang="pl-PL" sz="1600" dirty="0"/>
              <a:t> </a:t>
            </a:r>
          </a:p>
          <a:p>
            <a:pPr marL="16573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izba gospodarcza firm działających w sektorze teleinformatyki i komunikacji elektronicznej (istniejąca od 1993 r.)</a:t>
            </a:r>
            <a:endParaRPr lang="pl-PL" sz="14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Cel działania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dopasowanie systemu edukacji (formalnej i pozaformalnej) specjalistów ICT do dzisiejszych i przyszłych potrzeb</a:t>
            </a: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7A61E3FC-BE33-8753-1B27-74A082B4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2</a:t>
            </a:fld>
            <a:r>
              <a:rPr lang="pl-PL" dirty="0"/>
              <a:t> /11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Obszary działalności – badania i analizy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38D529-70AA-0D66-CDA7-A3E61059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163" y="631678"/>
            <a:ext cx="2165937" cy="13900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393392A-C6F4-7665-9C47-9C51CE33E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78" y="1431480"/>
            <a:ext cx="2947482" cy="1076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6011587-CBE0-355C-4D1F-DA1847847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66" y="2528141"/>
            <a:ext cx="1464487" cy="147400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B146F75-3EDB-F183-5C08-265A8CB99880}"/>
              </a:ext>
            </a:extLst>
          </p:cNvPr>
          <p:cNvSpPr txBox="1"/>
          <p:nvPr/>
        </p:nvSpPr>
        <p:spPr>
          <a:xfrm>
            <a:off x="7873825" y="1346936"/>
            <a:ext cx="368343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Obserwacja i analizy trendów cyfrowej transformacji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m. in. na potrzeby rekomendacji dla PARP dotyczącej potrzeb kompetencyjnych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Badania potrzeb kompetencyjnych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„covidowe” i „zwykłe”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 Inne analizy i ankiety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analizy bieżące rynku pracy IT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Analizy Sektorowych Ram Kwalifikacji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Udział w Branżowych Badaniach Kapitału Ludzkiego: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 sektorze IT </a:t>
            </a:r>
            <a:r>
              <a:rPr lang="pl-PL" sz="1200" i="1" dirty="0"/>
              <a:t>(Centrum Ewaluacji i Analiz Polityk Publicznych UJ , edycje 2020 i 2021)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 branży telekomunikacja i cyberbezpieczeństwo </a:t>
            </a:r>
            <a:r>
              <a:rPr lang="pl-PL" sz="1200" i="1" dirty="0"/>
              <a:t>(</a:t>
            </a:r>
            <a:r>
              <a:rPr lang="en-US" sz="1200" i="1" dirty="0"/>
              <a:t>IBC GROUP Central Europe Holding/CBM INDICATOR</a:t>
            </a:r>
            <a:r>
              <a:rPr lang="pl-PL" sz="1200" i="1" dirty="0"/>
              <a:t>, edycja 2021)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Powołanie Komitetu Technicznego 337 ds. Kompetencji IT w Polskim Komitecie N0rmalizacyjnym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5EBF681-46E9-6ED9-9673-E635DCA94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018" y="2821530"/>
            <a:ext cx="2215461" cy="16127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43B20D2-8EF1-922E-B764-5509B4D2B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436" y="4434232"/>
            <a:ext cx="1396260" cy="164823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1A63BD0-39D1-3C10-264D-DCBAD726E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160" y="3791510"/>
            <a:ext cx="1665647" cy="193351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ADEB4106-CDD0-0C9B-3936-7995F717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3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Obszary działalności – opinie i stanowiska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146F75-3EDB-F183-5C08-265A8CB99880}"/>
              </a:ext>
            </a:extLst>
          </p:cNvPr>
          <p:cNvSpPr txBox="1"/>
          <p:nvPr/>
        </p:nvSpPr>
        <p:spPr>
          <a:xfrm>
            <a:off x="7343189" y="1635018"/>
            <a:ext cx="4515214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Opiniowanie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kolejnych edycji Programu Rozwoju Kompetencji Cyfrowych - dla Ministerstwa Cyfryzacji, Rady ds. Cyfryzacji oraz KPRM Cyfryzacja)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wniosków do Zintegrowanego Systemu Kwalifikacji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programów studiów informatycznych przy wnioskach uczelni o uruchamianie studiów informatycznych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podstaw programowych w szkołach branżowych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Opinie i stanowiska Rad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Opinie wspólnych zespołów ekspertów SRIT i SRTCB w sprawie wpływu na rynek pracy ICT: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wydarzeń na Białorusi dla programu </a:t>
            </a:r>
            <a:r>
              <a:rPr lang="pl-PL" sz="1200" dirty="0" err="1"/>
              <a:t>Polish</a:t>
            </a:r>
            <a:r>
              <a:rPr lang="pl-PL" sz="1200" dirty="0"/>
              <a:t> Business Harbour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imigracji z Ukrainy po agresji Rosji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Udział przedstawicieli i ekspertów Rad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 grupach roboczych i zespołach Ministerstwa Cyfryzacji/KPRM Cyfryzacja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 analizach Polskiego Instytutu Ekonomicznego dotyczących luki kadrowej ICT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w innych przedsięwzięciach związanych z edukacją ICT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884D5A-75FE-B1E2-F22D-8DD1F105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1" y="1123837"/>
            <a:ext cx="3606148" cy="18805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58A4D8E-4B31-D141-6E3B-3E444458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00" y="3217327"/>
            <a:ext cx="2229390" cy="236824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9DFE86-BF2D-5FD5-A479-0EF25425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4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0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EF808-D93A-6B93-E93A-DF11CAEB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Ostatnie Działania Sektorowej Rady ds. Kompetencji Telekomunikacji i Cyberbezpieczeństwa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36819D6-B877-367C-7A74-30C6F578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AF577ED-77CD-EA1F-9E7A-BB9AF109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03" y="729693"/>
            <a:ext cx="1932008" cy="261780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3995DFE-ED2B-1ADE-53B1-C4D39BA8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48" y="729693"/>
            <a:ext cx="1932006" cy="261780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99F093B-77EF-0528-9F66-474312F2BEAA}"/>
              </a:ext>
            </a:extLst>
          </p:cNvPr>
          <p:cNvSpPr txBox="1"/>
          <p:nvPr/>
        </p:nvSpPr>
        <p:spPr>
          <a:xfrm>
            <a:off x="3661575" y="3731038"/>
            <a:ext cx="8034794" cy="208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</a:rPr>
              <a:t>Raporty analityczne z rekomendacjami oraz udział w przygotowaniu ramy kwalifikacji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</a:rPr>
              <a:t>Zmiany Technologiczne a polski rynek pracy. Propozycje nowych polityk edukacyjnych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</a:rPr>
              <a:t>Analiza systemów kompetencji i wymagań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</a:rPr>
              <a:t>Rekomendacje w sprawie programów edukacyjnych dla środowiska specjalistów cyberbezpieczeństwa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</a:rPr>
              <a:t>Poradnik cyberbezpieczeństwa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</a:rPr>
              <a:t>Prace na rzecz przygotowania Sektorowej Ramy Kwalifikacji dla sektora Cyberbezpieczeństwa (SRK </a:t>
            </a:r>
            <a:r>
              <a:rPr lang="pl-PL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Cyber</a:t>
            </a: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D766973-70E5-071C-E8CD-8B7080038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250" y="734042"/>
            <a:ext cx="2009029" cy="26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Edukacja ICT nie </a:t>
            </a:r>
            <a:r>
              <a:rPr lang="pl-PL" dirty="0" err="1"/>
              <a:t>zapełna</a:t>
            </a:r>
            <a:r>
              <a:rPr lang="pl-PL" dirty="0"/>
              <a:t> luki kadrowej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AE06B01-9A5E-2BDF-F100-45923AA5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868681"/>
            <a:ext cx="7315201" cy="24947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400" dirty="0"/>
              <a:t>Wśród 429,8 tys. przyjętych na studia w roku 2022/2023 …informatyka nadal numerem 1.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19F1299A-AF53-4872-9151-A23555D6A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0FB5A6A7-0892-CEFB-504E-90E0F75586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FAB73BC-B049-4115-A692-8D63A059BFB8}" type="slidenum">
              <a:rPr lang="en-US" dirty="0" smtClean="0"/>
              <a:pPr/>
              <a:t>6</a:t>
            </a:fld>
            <a:r>
              <a:rPr lang="pl-PL" dirty="0"/>
              <a:t> /11</a:t>
            </a:r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61690E0-3B39-B151-33B2-3F6C7DAAC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29868"/>
              </p:ext>
            </p:extLst>
          </p:nvPr>
        </p:nvGraphicFramePr>
        <p:xfrm>
          <a:off x="7897685" y="1358716"/>
          <a:ext cx="2916089" cy="1722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761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</a:rPr>
                        <a:t>Kierunek studiów</a:t>
                      </a:r>
                      <a:endParaRPr lang="pl-PL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i="1" dirty="0">
                          <a:effectLst/>
                        </a:rPr>
                        <a:t>Liczba zgłoszeń</a:t>
                      </a:r>
                    </a:p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i="1" dirty="0">
                          <a:effectLst/>
                        </a:rPr>
                        <a:t>2022/2023</a:t>
                      </a:r>
                    </a:p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i="1" dirty="0">
                          <a:effectLst/>
                        </a:rPr>
                        <a:t>(tys.)</a:t>
                      </a:r>
                      <a:endParaRPr lang="pl-PL" sz="105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</a:t>
                      </a:r>
                      <a:endParaRPr lang="pl-PL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effectLst/>
                        </a:rPr>
                        <a:t>Informatyka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effectLst/>
                          <a:latin typeface="+mn-lt"/>
                        </a:rPr>
                        <a:t>44,2</a:t>
                      </a:r>
                      <a:endParaRPr lang="pl-PL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2</a:t>
                      </a:r>
                      <a:endParaRPr lang="pl-PL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Psychologia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</a:rPr>
                        <a:t>40,6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</a:t>
                      </a:r>
                      <a:endParaRPr lang="pl-PL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Zarządzanie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</a:rPr>
                        <a:t>36,5,2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633603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Prawo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6065" algn="l"/>
                          <a:tab pos="426085" algn="ctr"/>
                        </a:tabLst>
                      </a:pPr>
                      <a:r>
                        <a:rPr lang="pl-PL" sz="1200" kern="1200" dirty="0">
                          <a:effectLst/>
                          <a:latin typeface="+mn-lt"/>
                        </a:rPr>
                        <a:t>22,0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Medycyna </a:t>
                      </a:r>
                      <a:r>
                        <a:rPr lang="pl-PL" sz="12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6065" algn="l"/>
                          <a:tab pos="426085" algn="ctr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125173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9C300CF-4A53-E5B2-BEEC-110833C41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638927"/>
              </p:ext>
            </p:extLst>
          </p:nvPr>
        </p:nvGraphicFramePr>
        <p:xfrm>
          <a:off x="4127715" y="1307265"/>
          <a:ext cx="2992732" cy="172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2E6F95D-12A3-EAD6-FE09-E2C3029D81AC}"/>
              </a:ext>
            </a:extLst>
          </p:cNvPr>
          <p:cNvSpPr txBox="1"/>
          <p:nvPr/>
        </p:nvSpPr>
        <p:spPr>
          <a:xfrm>
            <a:off x="10813774" y="697383"/>
            <a:ext cx="932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(</a:t>
            </a:r>
            <a:r>
              <a:rPr lang="pl-PL" sz="1200" i="1" dirty="0" err="1"/>
              <a:t>MEiN</a:t>
            </a:r>
            <a:r>
              <a:rPr lang="pl-PL" sz="1200" i="1" dirty="0"/>
              <a:t> 2023)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B926C9D2-6D86-78D1-4FF2-1E24428238F9}"/>
              </a:ext>
            </a:extLst>
          </p:cNvPr>
          <p:cNvGrpSpPr/>
          <p:nvPr/>
        </p:nvGrpSpPr>
        <p:grpSpPr>
          <a:xfrm>
            <a:off x="3549859" y="3787890"/>
            <a:ext cx="4029268" cy="1564328"/>
            <a:chOff x="6272087" y="3981548"/>
            <a:chExt cx="5340352" cy="2073345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208D9D00-4E28-F636-D2D1-1E1A75E577DD}"/>
                </a:ext>
              </a:extLst>
            </p:cNvPr>
            <p:cNvSpPr txBox="1">
              <a:spLocks/>
            </p:cNvSpPr>
            <p:nvPr/>
          </p:nvSpPr>
          <p:spPr>
            <a:xfrm>
              <a:off x="6272087" y="3981548"/>
              <a:ext cx="5340352" cy="161471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l-PL" sz="1400" dirty="0"/>
                <a:t>Zmiana liczby studentów kierunków STEM</a:t>
              </a:r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3A867F06-9B10-4976-88DF-42F487A82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5373" y="4294989"/>
              <a:ext cx="5053780" cy="1759904"/>
            </a:xfrm>
            <a:prstGeom prst="rect">
              <a:avLst/>
            </a:prstGeom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9A95716-0BA9-D34E-2559-E7ABB10F82CB}"/>
              </a:ext>
            </a:extLst>
          </p:cNvPr>
          <p:cNvSpPr txBox="1"/>
          <p:nvPr/>
        </p:nvSpPr>
        <p:spPr>
          <a:xfrm>
            <a:off x="7602979" y="3476706"/>
            <a:ext cx="4182793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147 tys. specjalistów IT brakuje, aby ich udział wśród wszystkich pracowników w Polsce był taki sam, jak w 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42 proc. wakatów na stanowisko specjalisty IT zostało zidentyfikowanych jako trudne do obsadzenia.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64 proc. ankietowanych firm zatrudniło mniej specjalistów IT niż planowało,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20 proc. często musiało odmawiać realizacji projektu z powodu braku wystarczającej liczby specjalistów</a:t>
            </a:r>
            <a:r>
              <a:rPr lang="pl-PL" sz="1200" b="1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b="1" dirty="0"/>
              <a:t>Aby wypełnić lukę IT, 3,5 razy więcej osób w Polsce powinno kończyć studia na kierunkach STEM, a więc związanych z technologią, inżynierią i matematyką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81339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7D20B-145E-ACEF-FD3A-D4019379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Kierunki działań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F6C4F3-5E28-52FA-3DA1-0FA67D8B1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868680"/>
            <a:ext cx="7315201" cy="3146729"/>
          </a:xfrm>
        </p:spPr>
        <p:txBody>
          <a:bodyPr anchor="t">
            <a:normAutofit/>
          </a:bodyPr>
          <a:lstStyle/>
          <a:p>
            <a:r>
              <a:rPr lang="pl-PL" sz="1600" dirty="0"/>
              <a:t>Wzrost liczby absolwentów kierunków STEM</a:t>
            </a:r>
          </a:p>
          <a:p>
            <a:r>
              <a:rPr lang="pl-PL" sz="1600" dirty="0" err="1"/>
              <a:t>Upskilling</a:t>
            </a:r>
            <a:r>
              <a:rPr lang="pl-PL" sz="1600" dirty="0"/>
              <a:t> - uaktualnianie i rozwój kompetencji obecnych specjalistów</a:t>
            </a:r>
          </a:p>
          <a:p>
            <a:r>
              <a:rPr lang="pl-PL" sz="1600" dirty="0" err="1"/>
              <a:t>Reskilling</a:t>
            </a:r>
            <a:r>
              <a:rPr lang="pl-PL" sz="1600" dirty="0"/>
              <a:t> na rzecz kompetencji IT i cyberbezpieczeństwa</a:t>
            </a:r>
          </a:p>
          <a:p>
            <a:r>
              <a:rPr lang="pl-PL" sz="1600" dirty="0"/>
              <a:t>Umieszczanie kompetencji związanych z IT i zapewnianiem cyberbezpieczeństwa w programach edukacyjnych innych specjalności</a:t>
            </a:r>
          </a:p>
          <a:p>
            <a:r>
              <a:rPr lang="pl-PL" sz="1600" dirty="0"/>
              <a:t>Umieszczanie kompetencji związanych z IT i zapewnianiem cyberbezpieczeństwa w programach edukacyjnych Life </a:t>
            </a:r>
            <a:r>
              <a:rPr lang="pl-PL" sz="1600" dirty="0" err="1"/>
              <a:t>Long</a:t>
            </a:r>
            <a:r>
              <a:rPr lang="pl-PL" sz="1600" dirty="0"/>
              <a:t> Learning</a:t>
            </a:r>
          </a:p>
          <a:p>
            <a:endParaRPr lang="pl-PL" sz="1600" dirty="0"/>
          </a:p>
          <a:p>
            <a:endParaRPr lang="pl-PL" sz="16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B2AC7FE-6245-0774-79B7-0026D5C22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F87156-0F7B-D3A9-F716-E011E1660F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060B5F02-41EC-4C4C-FB29-D9389577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22" y="3347063"/>
            <a:ext cx="4982818" cy="22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470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FEC02D1-8F53-C5D4-6989-20A22ABD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9CCD07-132B-7D8F-9050-CEECC0BD2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Bardzo dziękuję za uwagę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5B36ECA-BBD5-F54C-8EC8-C4BA9E609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3934D3D-6AB6-5A73-84DD-282E072BD1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824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Wnioski z badań Rad: obszary problemowe  </a:t>
            </a:r>
            <a:br>
              <a:rPr lang="pl-PL" dirty="0"/>
            </a:br>
            <a:r>
              <a:rPr lang="pl-PL" dirty="0"/>
              <a:t>i bariery rozwoju 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0BED5BB-0EF8-6F88-1073-6E377582B714}"/>
              </a:ext>
            </a:extLst>
          </p:cNvPr>
          <p:cNvGraphicFramePr>
            <a:graphicFrameLocks noGrp="1"/>
          </p:cNvGraphicFramePr>
          <p:nvPr/>
        </p:nvGraphicFramePr>
        <p:xfrm>
          <a:off x="3627773" y="617728"/>
          <a:ext cx="8128000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50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4759750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Współpraca firm ICT (dostawcy) z sektorem publicznym i gospodarką (odbiorcami)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Luka „pojęciowa” – poziom kompetencji cyfrowych odbiorców (pracowników instytucji publicznych i firm nieinformatycznych)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Braki mocy produkcyjnych ze strony firm ICT (dostawców)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Analizy i prognozy dotyczące luki kadrowej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Niska „rozdzielczość” analiz dotyczących zapotrzebowania na poszczególne specjalności np. architektów rozwiązań IT, analityków, programistów, administratorów, testerów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Kształcenie „juniorów” w firmach 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Ograniczone zasoby kadrowe firm mikro i małych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 kompetencji dydaktycznych w firmach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 zachęt finansowych/podatkowych dla firm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 myślenia strategicznego w firmach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5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Bezpośrednia współpraca informatyków i specjalistów  działów biznesowych, prezentowanie IT jako działu rozwoju biznesu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Niedobory kompetencji miękkich wśród specjalistów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Niedobory kompetencji cyfrowych wśród specjalistów zagadnień biznesowych (nieinformatyków)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Konieczność ścisłej współpracy uczelni z firmami IT i działami IT przedsiębiorstw nieinformatycznych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17589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DF2A7E88-97B2-B704-45E2-FB219F62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9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90136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Pomarańczowy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amka">
  <a:themeElements>
    <a:clrScheme name="Pomarańczowy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e_SRIT" id="{C77A2D59-12AF-4D5E-9372-4EB384DBC578}" vid="{5B0A1FB5-E017-4937-A746-D35CA6D3078E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1726</TotalTime>
  <Words>1432</Words>
  <Application>Microsoft Office PowerPoint</Application>
  <PresentationFormat>Panoramiczny</PresentationFormat>
  <Paragraphs>188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Times New Roman</vt:lpstr>
      <vt:lpstr>Wingdings</vt:lpstr>
      <vt:lpstr>Wingdings 2</vt:lpstr>
      <vt:lpstr>Ramka</vt:lpstr>
      <vt:lpstr>Projekt niestandardowy</vt:lpstr>
      <vt:lpstr>1_Ramka</vt:lpstr>
      <vt:lpstr>Luka kompetencyjna w sektorze ICT  Działania rad sektorowych</vt:lpstr>
      <vt:lpstr>Projekt  i realizatorzy</vt:lpstr>
      <vt:lpstr>Obszary działalności – badania i analizy</vt:lpstr>
      <vt:lpstr>Obszary działalności – opinie i stanowiska</vt:lpstr>
      <vt:lpstr>Ostatnie Działania Sektorowej Rady ds. Kompetencji Telekomunikacji i Cyberbezpieczeństwa</vt:lpstr>
      <vt:lpstr>Edukacja ICT nie zapełna luki kadrowej</vt:lpstr>
      <vt:lpstr>Kierunki działań</vt:lpstr>
      <vt:lpstr>Prezentacja programu PowerPoint</vt:lpstr>
      <vt:lpstr>Wnioski z badań Rad: obszary problemowe   i bariery rozwoju </vt:lpstr>
      <vt:lpstr>Wnioski z badań Rad: obszary problemowe   i bariery w edukacji ICT (z punktu widzenia firm sektora)</vt:lpstr>
      <vt:lpstr>Wnioski z badań Rad: obszary problemowe   i bariery  - otoczenie gospodarcze i legislacyjne </vt:lpstr>
      <vt:lpstr>Radykalne zmiany w sektorze ICT</vt:lpstr>
      <vt:lpstr>Narzędzia AI jako gamechangers</vt:lpstr>
      <vt:lpstr>Kogo nam potrzeba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 kompetencyjna - Rola Rad</dc:title>
  <dc:subject>Luka kompetencyjna</dc:subject>
  <dc:creator>Tomasz Kulisiewicz</dc:creator>
  <cp:lastModifiedBy>KLEKOWSKI Tomasz</cp:lastModifiedBy>
  <cp:revision>787</cp:revision>
  <dcterms:created xsi:type="dcterms:W3CDTF">2018-06-24T10:55:19Z</dcterms:created>
  <dcterms:modified xsi:type="dcterms:W3CDTF">2023-09-12T09:33:12Z</dcterms:modified>
</cp:coreProperties>
</file>