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4" r:id="rId2"/>
    <p:sldId id="265" r:id="rId3"/>
    <p:sldId id="266" r:id="rId4"/>
    <p:sldId id="267" r:id="rId5"/>
    <p:sldId id="268" r:id="rId6"/>
    <p:sldId id="269" r:id="rId7"/>
    <p:sldId id="273" r:id="rId8"/>
    <p:sldId id="272" r:id="rId9"/>
    <p:sldId id="270" r:id="rId10"/>
    <p:sldId id="275" r:id="rId11"/>
    <p:sldId id="276" r:id="rId12"/>
    <p:sldId id="271" r:id="rId13"/>
    <p:sldId id="274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73D"/>
    <a:srgbClr val="63A5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024"/>
  </p:normalViewPr>
  <p:slideViewPr>
    <p:cSldViewPr snapToGrid="0" snapToObjects="1">
      <p:cViewPr varScale="1">
        <p:scale>
          <a:sx n="111" d="100"/>
          <a:sy n="111" d="100"/>
        </p:scale>
        <p:origin x="55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l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/>
              <a:t>Kliknij, aby edytować styl wzorca podtytułu</a:t>
            </a:r>
            <a:endParaRPr lang="en-US" dirty="0"/>
          </a:p>
        </p:txBody>
      </p:sp>
      <p:pic>
        <p:nvPicPr>
          <p:cNvPr id="11" name="Obraz 10">
            <a:extLst>
              <a:ext uri="{FF2B5EF4-FFF2-40B4-BE49-F238E27FC236}">
                <a16:creationId xmlns:a16="http://schemas.microsoft.com/office/drawing/2014/main" id="{186CFA30-640A-3C6C-3688-1810A92D0D9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3861" t="37412" b="40705"/>
          <a:stretch/>
        </p:blipFill>
        <p:spPr>
          <a:xfrm>
            <a:off x="1430766" y="451513"/>
            <a:ext cx="4456583" cy="1059391"/>
          </a:xfrm>
          <a:prstGeom prst="rect">
            <a:avLst/>
          </a:prstGeom>
        </p:spPr>
      </p:pic>
      <p:sp>
        <p:nvSpPr>
          <p:cNvPr id="25" name="Footer Placeholder 4">
            <a:extLst>
              <a:ext uri="{FF2B5EF4-FFF2-40B4-BE49-F238E27FC236}">
                <a16:creationId xmlns:a16="http://schemas.microsoft.com/office/drawing/2014/main" id="{23E83DF0-57DD-17FA-38DC-625870278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07067" y="6041362"/>
            <a:ext cx="4979794" cy="365125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3" name="Slide Number Placeholder 5">
            <a:extLst>
              <a:ext uri="{FF2B5EF4-FFF2-40B4-BE49-F238E27FC236}">
                <a16:creationId xmlns:a16="http://schemas.microsoft.com/office/drawing/2014/main" id="{B86FA14A-5CFE-4F2E-2170-6B527C419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anchor="b"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112819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F1E0772-5A7F-BF9C-89E2-AD2CA5F0B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60294" y="6041362"/>
            <a:ext cx="3114652" cy="365125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10F17274-F3AE-D89B-ED5A-ACBB5C170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anchor="b"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8110F190-B891-3591-FDF8-A3F81E0616B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3861" t="37412" b="40705"/>
          <a:stretch/>
        </p:blipFill>
        <p:spPr>
          <a:xfrm>
            <a:off x="580912" y="5868920"/>
            <a:ext cx="2805791" cy="6669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067" y="42418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14D29F49-2C6F-B345-B3C8-47832DAF3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60294" y="6041362"/>
            <a:ext cx="3114652" cy="365125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3A065872-DA38-3A69-3DE9-7E9548A01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anchor="b"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BD5458CD-E1A1-CBC5-405B-28602392E5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3861" t="37412" b="40705"/>
          <a:stretch/>
        </p:blipFill>
        <p:spPr>
          <a:xfrm>
            <a:off x="580912" y="5868920"/>
            <a:ext cx="2805791" cy="6669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576983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172443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059CE7D9-E1DD-5DAE-8B22-8E8D131AF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60294" y="6041362"/>
            <a:ext cx="3114652" cy="365125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C4C1BF64-AC61-8B79-CBC6-5A8019185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anchor="b"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B1DEE7CD-E0BF-F863-D5F2-1527C1D9CBB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3861" t="37412" b="40705"/>
          <a:stretch/>
        </p:blipFill>
        <p:spPr>
          <a:xfrm>
            <a:off x="580912" y="5868920"/>
            <a:ext cx="2805791" cy="6669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13107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54039A78-D94D-3538-9FCA-FF7BBF7E9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60294" y="6041362"/>
            <a:ext cx="3114652" cy="365125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5B0DD967-438F-C5F1-3D64-8EE4B7A81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anchor="b"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5CC6A8EF-38BF-3F8E-AE32-23ED9C34458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3861" t="37412" b="40705"/>
          <a:stretch/>
        </p:blipFill>
        <p:spPr>
          <a:xfrm>
            <a:off x="580912" y="5868920"/>
            <a:ext cx="2805791" cy="6669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13107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B8FFE14-598F-1C09-1C0A-052EB3D08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60294" y="6041362"/>
            <a:ext cx="3114652" cy="365125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041A5FE-0CB6-17FA-0EF5-B9040E0B6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anchor="b"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0" name="Obraz 9">
            <a:extLst>
              <a:ext uri="{FF2B5EF4-FFF2-40B4-BE49-F238E27FC236}">
                <a16:creationId xmlns:a16="http://schemas.microsoft.com/office/drawing/2014/main" id="{00B19A73-805A-C59E-6FAF-D174BC17FA7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3861" t="37412" b="40705"/>
          <a:stretch/>
        </p:blipFill>
        <p:spPr>
          <a:xfrm>
            <a:off x="580912" y="5868920"/>
            <a:ext cx="2805791" cy="6669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4" y="2160590"/>
            <a:ext cx="8596668" cy="3487176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50E8B273-FEF3-022D-8A28-5E0B7C4F6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60294" y="6041362"/>
            <a:ext cx="3114652" cy="365125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749AEDA8-42FE-41EF-D11D-8C617146D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anchor="b"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F96944D6-F4E3-EF8F-A62E-0F432E9F14C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3861" t="37412" b="40705"/>
          <a:stretch/>
        </p:blipFill>
        <p:spPr>
          <a:xfrm>
            <a:off x="580912" y="5868920"/>
            <a:ext cx="2805791" cy="6669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B48CF23-8BB8-958F-502F-5F0B4C6B2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60294" y="6041362"/>
            <a:ext cx="3114652" cy="365125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45AD8871-C9B7-1168-623C-F495B1436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anchor="b"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2A869C94-5F98-2259-601B-E6A292FA710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3861" t="37412" b="40705"/>
          <a:stretch/>
        </p:blipFill>
        <p:spPr>
          <a:xfrm>
            <a:off x="580912" y="5868920"/>
            <a:ext cx="2805791" cy="6669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45490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60294" y="6041362"/>
            <a:ext cx="3114652" cy="365125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anchor="b"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DF29C219-B384-2400-E6FD-05D3D90A1D0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3861" t="37412" b="40705"/>
          <a:stretch/>
        </p:blipFill>
        <p:spPr>
          <a:xfrm>
            <a:off x="580912" y="5868920"/>
            <a:ext cx="2805791" cy="6669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960EECB-9E3D-1B15-0B54-1B86C2C37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60294" y="6041362"/>
            <a:ext cx="3114652" cy="365125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42FB93E5-5871-ADEB-4487-3F94EEC01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anchor="b"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27B22EE7-F8DE-CC52-28EB-9AA4B3C229F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3861" t="37412" b="40705"/>
          <a:stretch/>
        </p:blipFill>
        <p:spPr>
          <a:xfrm>
            <a:off x="580912" y="5868920"/>
            <a:ext cx="2805791" cy="6669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49793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49793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03424A2-D1A9-DBE8-F71E-EE79B53F5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60294" y="6041362"/>
            <a:ext cx="3114652" cy="365125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901B551-5714-116E-EA9F-67010BA2C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anchor="b"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0" name="Obraz 9">
            <a:extLst>
              <a:ext uri="{FF2B5EF4-FFF2-40B4-BE49-F238E27FC236}">
                <a16:creationId xmlns:a16="http://schemas.microsoft.com/office/drawing/2014/main" id="{0048D7B4-7B84-AE4A-5406-40857FA9CF2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3861" t="37412" b="40705"/>
          <a:stretch/>
        </p:blipFill>
        <p:spPr>
          <a:xfrm>
            <a:off x="580912" y="5868920"/>
            <a:ext cx="2805791" cy="6669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6"/>
            <a:ext cx="4185623" cy="2835216"/>
          </a:xfrm>
        </p:spPr>
        <p:txBody>
          <a:bodyPr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6"/>
            <a:ext cx="4185617" cy="2835216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B93FF204-6DF6-406C-8C5E-3DD0A6F43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60294" y="6041362"/>
            <a:ext cx="3114652" cy="365125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194539F1-4F80-0292-A7F0-4C62F96D1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anchor="b"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4A1D6EBB-A2AB-AB6E-3F57-ABEF3B6557F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3861" t="37412" b="40705"/>
          <a:stretch/>
        </p:blipFill>
        <p:spPr>
          <a:xfrm>
            <a:off x="580912" y="5868920"/>
            <a:ext cx="2805791" cy="6669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3AC78E3-8F5D-DE43-984E-015EBB8DE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60294" y="6041362"/>
            <a:ext cx="3114652" cy="365125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0AE9581-7165-0DA6-F1E7-05711A73D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anchor="b"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0C21E3D2-2B5A-DF6F-A703-2B3E9B174BD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3861" t="37412" b="40705"/>
          <a:stretch/>
        </p:blipFill>
        <p:spPr>
          <a:xfrm>
            <a:off x="580912" y="5868920"/>
            <a:ext cx="2805791" cy="6669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C36BE7-C1F8-EE6A-6296-33F89A7DF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60294" y="6041362"/>
            <a:ext cx="3114652" cy="365125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471DB3-FF33-9FFD-94B6-B395C4F56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anchor="b"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48275B1A-8355-139B-5B32-8DD9C8C7247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3861" t="37412" b="40705"/>
          <a:stretch/>
        </p:blipFill>
        <p:spPr>
          <a:xfrm>
            <a:off x="580912" y="5868920"/>
            <a:ext cx="2805791" cy="6669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5"/>
            <a:ext cx="4513541" cy="5353996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3FFD1E0-1B41-4BEF-C6D9-ABFB5D9A6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60294" y="6041362"/>
            <a:ext cx="3114652" cy="365125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27E5576-61B3-05C9-FF72-441BF7169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anchor="b"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0" name="Obraz 9">
            <a:extLst>
              <a:ext uri="{FF2B5EF4-FFF2-40B4-BE49-F238E27FC236}">
                <a16:creationId xmlns:a16="http://schemas.microsoft.com/office/drawing/2014/main" id="{06B5B7E3-84CA-47D7-05CD-B93E32F99F9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3861" t="37412" b="40705"/>
          <a:stretch/>
        </p:blipFill>
        <p:spPr>
          <a:xfrm>
            <a:off x="580912" y="5868920"/>
            <a:ext cx="2805791" cy="6669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36512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487B6B7-0198-68A8-C630-77D091582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60294" y="6041362"/>
            <a:ext cx="3114652" cy="365125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E0145C2-4352-AB78-A3F6-0EDEBC641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anchor="b"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0" name="Obraz 9">
            <a:extLst>
              <a:ext uri="{FF2B5EF4-FFF2-40B4-BE49-F238E27FC236}">
                <a16:creationId xmlns:a16="http://schemas.microsoft.com/office/drawing/2014/main" id="{F5941043-CFA6-3C2E-E05E-1CFE3D93FAC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3861" t="37412" b="40705"/>
          <a:stretch/>
        </p:blipFill>
        <p:spPr>
          <a:xfrm>
            <a:off x="580912" y="5868920"/>
            <a:ext cx="2805791" cy="666975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90"/>
            <a:ext cx="8596668" cy="34292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30" name="Footer Placeholder 4">
            <a:extLst>
              <a:ext uri="{FF2B5EF4-FFF2-40B4-BE49-F238E27FC236}">
                <a16:creationId xmlns:a16="http://schemas.microsoft.com/office/drawing/2014/main" id="{953FD097-35D9-64F8-477E-79FE39A5DE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860294" y="6041362"/>
            <a:ext cx="3114652" cy="365125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1" name="Slide Number Placeholder 5">
            <a:extLst>
              <a:ext uri="{FF2B5EF4-FFF2-40B4-BE49-F238E27FC236}">
                <a16:creationId xmlns:a16="http://schemas.microsoft.com/office/drawing/2014/main" id="{9BDC9773-BF5A-336E-D226-FFE5B13EFF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2" name="Obraz 31">
            <a:extLst>
              <a:ext uri="{FF2B5EF4-FFF2-40B4-BE49-F238E27FC236}">
                <a16:creationId xmlns:a16="http://schemas.microsoft.com/office/drawing/2014/main" id="{0C848949-321F-BA31-E6E2-50ABE3CED8A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8"/>
          <a:srcRect l="13861" t="37412" b="40705"/>
          <a:stretch/>
        </p:blipFill>
        <p:spPr>
          <a:xfrm>
            <a:off x="580912" y="5868920"/>
            <a:ext cx="2805791" cy="66697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lekomunikacja.darr.pl/" TargetMode="External"/><Relationship Id="rId7" Type="http://schemas.openxmlformats.org/officeDocument/2006/relationships/image" Target="../media/image4.png"/><Relationship Id="rId2" Type="http://schemas.openxmlformats.org/officeDocument/2006/relationships/hyperlink" Target="http://www.darr.pl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telekomunikacja@darr.pl" TargetMode="External"/><Relationship Id="rId5" Type="http://schemas.openxmlformats.org/officeDocument/2006/relationships/hyperlink" Target="mailto:tomasz.pajak@darr.pl" TargetMode="External"/><Relationship Id="rId4" Type="http://schemas.openxmlformats.org/officeDocument/2006/relationships/hyperlink" Target="mailto:mariola.stanislawczyk@darr.pl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mailto:tomasz.pajak@darr.p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arp.gov.pl/component/site/site/formularz-zgloszeniowy-kompetencje-dla-sektorow-2" TargetMode="External"/><Relationship Id="rId2" Type="http://schemas.openxmlformats.org/officeDocument/2006/relationships/hyperlink" Target="http://www.darr.pl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http://www.telekomunikacja.darr.pl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339096E-C37F-24FD-48DD-CCA0D2B82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6345" y="3463504"/>
            <a:ext cx="8596668" cy="2691443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 prezentacji:</a:t>
            </a:r>
          </a:p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9CB38"/>
              </a:buClr>
              <a:buSzPts val="1400"/>
              <a:buFont typeface="Wingdings 3" panose="05040102010807070707" pitchFamily="18" charset="2"/>
              <a:buChar char=""/>
              <a:tabLst/>
              <a:defRPr/>
            </a:pPr>
            <a:r>
              <a:rPr lang="pl-PL" sz="15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DARR S.A. - Instytucja Otoczenia Biznesu</a:t>
            </a:r>
          </a:p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9CB38"/>
              </a:buClr>
              <a:buSzPts val="1400"/>
              <a:buFont typeface="Wingdings 3" panose="05040102010807070707" pitchFamily="18" charset="2"/>
              <a:buChar char=""/>
              <a:tabLst/>
              <a:defRPr/>
            </a:pPr>
            <a:r>
              <a:rPr lang="pl-PL" sz="15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Operator programu </a:t>
            </a:r>
            <a:r>
              <a:rPr lang="pl-PL" sz="15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sektorowego: Kompetencje dla sektorów 2 (Sektor Telekomunikacja i Cyberbezpieczeństwo)</a:t>
            </a: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9CB38"/>
              </a:buClr>
              <a:buSzPts val="1400"/>
              <a:buNone/>
              <a:tabLst/>
              <a:defRPr/>
            </a:pPr>
            <a:endParaRPr lang="pl-PL" sz="15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6B4A801B-16AB-65B2-9C4E-937143BB6A7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102" t="38742" r="11084" b="39497"/>
          <a:stretch/>
        </p:blipFill>
        <p:spPr>
          <a:xfrm>
            <a:off x="1992701" y="1483742"/>
            <a:ext cx="5771071" cy="1492370"/>
          </a:xfrm>
          <a:prstGeom prst="rect">
            <a:avLst/>
          </a:prstGeom>
        </p:spPr>
      </p:pic>
      <p:sp>
        <p:nvSpPr>
          <p:cNvPr id="9" name="pole tekstowe 8">
            <a:extLst>
              <a:ext uri="{FF2B5EF4-FFF2-40B4-BE49-F238E27FC236}">
                <a16:creationId xmlns:a16="http://schemas.microsoft.com/office/drawing/2014/main" id="{5AAC7574-8B16-43DA-EF7C-8E899D18FEBE}"/>
              </a:ext>
            </a:extLst>
          </p:cNvPr>
          <p:cNvSpPr txBox="1"/>
          <p:nvPr/>
        </p:nvSpPr>
        <p:spPr>
          <a:xfrm>
            <a:off x="746345" y="316716"/>
            <a:ext cx="8492546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Konferencja: Sztuczna inteligencja, cyberbezpieczeństwo, innowacje technologiczne.                             Wyzwania dla rozwoju.</a:t>
            </a: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929DF1EF-12E0-6E27-095C-AA106554AFE5}"/>
              </a:ext>
            </a:extLst>
          </p:cNvPr>
          <p:cNvSpPr txBox="1"/>
          <p:nvPr/>
        </p:nvSpPr>
        <p:spPr>
          <a:xfrm>
            <a:off x="9687462" y="6378281"/>
            <a:ext cx="2774831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Jarosław (19/09/23)</a:t>
            </a:r>
          </a:p>
        </p:txBody>
      </p:sp>
    </p:spTree>
    <p:extLst>
      <p:ext uri="{BB962C8B-B14F-4D97-AF65-F5344CB8AC3E}">
        <p14:creationId xmlns:p14="http://schemas.microsoft.com/office/powerpoint/2010/main" val="29385804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FACD239-E50E-6429-70AE-44D8294F4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751338" cy="1320800"/>
          </a:xfrm>
        </p:spPr>
        <p:txBody>
          <a:bodyPr>
            <a:normAutofit/>
          </a:bodyPr>
          <a:lstStyle/>
          <a:p>
            <a:r>
              <a:rPr lang="pl-PL" sz="2300" dirty="0"/>
              <a:t>Wsparcie dla sektora Telekomunikacji oraz Cyberbezpieczeństwa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339096E-C37F-24FD-48DD-CCA0D2B82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410570"/>
            <a:ext cx="8854855" cy="4410911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 Stan obecny realizacji zadania</a:t>
            </a: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9CB38"/>
              </a:buClr>
              <a:buSzPts val="1400"/>
              <a:buFont typeface="Wingdings 3" panose="05040102010807070707" pitchFamily="18" charset="2"/>
              <a:buChar char=""/>
              <a:tabLst/>
              <a:defRPr/>
            </a:pPr>
            <a:r>
              <a:rPr lang="pl-PL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Liczba podpisanych umów: 18</a:t>
            </a:r>
          </a:p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9CB38"/>
              </a:buClr>
              <a:buSzPts val="1400"/>
              <a:buFont typeface="Wingdings 3" panose="05040102010807070707" pitchFamily="18" charset="2"/>
              <a:buChar char=""/>
              <a:tabLst/>
              <a:defRPr/>
            </a:pPr>
            <a:r>
              <a:rPr lang="pl-PL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Liczba uczestników planowanych objętych wsparciem w ramach podpisanych umów: 122</a:t>
            </a:r>
            <a:endParaRPr lang="pl-PL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9CB38"/>
              </a:buClr>
              <a:buSzPts val="1400"/>
              <a:buFont typeface="Wingdings 3" panose="05040102010807070707" pitchFamily="18" charset="2"/>
              <a:buChar char=""/>
              <a:tabLst/>
              <a:defRPr/>
            </a:pPr>
            <a:r>
              <a:rPr lang="pl-PL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Minimalna planowana liczba uczestników szkoleń: 170</a:t>
            </a:r>
          </a:p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9CB38"/>
              </a:buClr>
              <a:buSzPts val="1400"/>
              <a:buFont typeface="Wingdings 3" panose="05040102010807070707" pitchFamily="18" charset="2"/>
              <a:buChar char=""/>
              <a:tabLst/>
              <a:defRPr/>
            </a:pPr>
            <a:r>
              <a:rPr lang="pl-PL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Planowany moment zakończenia rekrutacji: 200 - 220 osób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978B0FAF-3F5A-AA74-CB9C-314EFB9621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589" y="5821481"/>
            <a:ext cx="7315200" cy="79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01292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FACD239-E50E-6429-70AE-44D8294F4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751338" cy="1320800"/>
          </a:xfrm>
        </p:spPr>
        <p:txBody>
          <a:bodyPr>
            <a:normAutofit/>
          </a:bodyPr>
          <a:lstStyle/>
          <a:p>
            <a:r>
              <a:rPr lang="pl-PL" sz="2300" dirty="0"/>
              <a:t>Wsparcie dla sektora Telekomunikacji oraz Cyberbezpieczeństwa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339096E-C37F-24FD-48DD-CCA0D2B82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410570"/>
            <a:ext cx="8854855" cy="4410911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 Stan obecny realizacji zadania</a:t>
            </a: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9CB38"/>
              </a:buClr>
              <a:buSzPts val="1400"/>
              <a:buFont typeface="Wingdings 3" panose="05040102010807070707" pitchFamily="18" charset="2"/>
              <a:buChar char=""/>
              <a:tabLst/>
              <a:defRPr/>
            </a:pPr>
            <a:r>
              <a:rPr lang="pl-PL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Nabory: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Nabór nr 11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13/09/2023 godz. 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 00:01 do 22/09/2023 godz. 24:00</a:t>
            </a: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Nabór nr 12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23/09/2023 godz. 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 00:01 do 02/10/2023 godz. 24:00</a:t>
            </a: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978B0FAF-3F5A-AA74-CB9C-314EFB9621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589" y="5821481"/>
            <a:ext cx="7315200" cy="79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5256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FACD239-E50E-6429-70AE-44D8294F4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751338" cy="1320800"/>
          </a:xfrm>
        </p:spPr>
        <p:txBody>
          <a:bodyPr>
            <a:normAutofit/>
          </a:bodyPr>
          <a:lstStyle/>
          <a:p>
            <a:r>
              <a:rPr lang="pl-PL" sz="2300" dirty="0"/>
              <a:t>Wsparcie dla sektora Telekomunikacji oraz Cyberbezpieczeństwa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339096E-C37F-24FD-48DD-CCA0D2B82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10570"/>
            <a:ext cx="8596668" cy="3980939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 Kontakt</a:t>
            </a: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9CB38"/>
              </a:buClr>
              <a:buSzPts val="1400"/>
              <a:buFont typeface="Wingdings 3" panose="05040102010807070707" pitchFamily="18" charset="2"/>
              <a:buChar char=""/>
              <a:tabLst/>
              <a:defRPr/>
            </a:pPr>
            <a:r>
              <a:rPr lang="pl-PL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Strona projektu: </a:t>
            </a:r>
            <a:r>
              <a:rPr lang="pl-PL" sz="15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www.darr.pl</a:t>
            </a:r>
            <a:r>
              <a:rPr lang="pl-PL" sz="15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endParaRPr lang="pl-PL" sz="15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9CB38"/>
              </a:buClr>
              <a:buSzPts val="1400"/>
              <a:buFont typeface="Wingdings 3" panose="05040102010807070707" pitchFamily="18" charset="2"/>
              <a:buChar char=""/>
              <a:tabLst/>
              <a:defRPr/>
            </a:pPr>
            <a:r>
              <a:rPr lang="pl-PL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System do obsługi zgłoszeń: </a:t>
            </a:r>
            <a:r>
              <a:rPr lang="pl-PL" sz="15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www.telekomunikacja.darr.pl</a:t>
            </a:r>
            <a:r>
              <a:rPr lang="pl-PL" sz="15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9CB38"/>
              </a:buClr>
              <a:buSzPts val="1400"/>
              <a:buFont typeface="Wingdings 3" panose="05040102010807070707" pitchFamily="18" charset="2"/>
              <a:buChar char=""/>
              <a:tabLst/>
              <a:defRPr/>
            </a:pPr>
            <a:r>
              <a:rPr lang="pl-PL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Osoby do kontaktu: </a:t>
            </a: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9CB38"/>
              </a:buClr>
              <a:buSzPts val="1400"/>
              <a:buNone/>
              <a:tabLst/>
              <a:defRPr/>
            </a:pPr>
            <a:r>
              <a:rPr lang="pl-PL" sz="15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Mariola Stanisławczyk </a:t>
            </a:r>
            <a:r>
              <a:rPr lang="pl-PL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Koordynator projektu / 607 755 900 / </a:t>
            </a:r>
            <a:r>
              <a:rPr lang="pl-PL" sz="15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4"/>
              </a:rPr>
              <a:t>mariola.stanislawczyk@darr.pl</a:t>
            </a:r>
            <a:r>
              <a:rPr lang="pl-PL" sz="15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9CB38"/>
              </a:buClr>
              <a:buSzPts val="1400"/>
              <a:buNone/>
              <a:tabLst/>
              <a:defRPr/>
            </a:pPr>
            <a:r>
              <a:rPr lang="pl-PL" sz="15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Tomasz Pająk </a:t>
            </a:r>
            <a:r>
              <a:rPr lang="pl-PL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Koordynator ds. rekrutacji / (74) 64 80 445 / </a:t>
            </a:r>
            <a:r>
              <a:rPr lang="pl-PL" sz="15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5"/>
              </a:rPr>
              <a:t>tomasz.pajak@darr.pl</a:t>
            </a:r>
            <a:r>
              <a:rPr lang="pl-PL" sz="15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9CB38"/>
              </a:buClr>
              <a:buSzPts val="1400"/>
              <a:buFont typeface="Wingdings 3" panose="05040102010807070707" pitchFamily="18" charset="2"/>
              <a:buChar char=""/>
              <a:tabLst/>
              <a:defRPr/>
            </a:pPr>
            <a:r>
              <a:rPr lang="pl-PL" sz="1500" dirty="0">
                <a:latin typeface="Calibri" panose="020F0502020204030204" pitchFamily="34" charset="0"/>
                <a:ea typeface="Trebuchet MS" panose="020B0603020202020204" pitchFamily="34" charset="0"/>
                <a:cs typeface="Calibri" panose="020F0502020204030204" pitchFamily="34" charset="0"/>
              </a:rPr>
              <a:t>Adres e-mail: </a:t>
            </a:r>
            <a:r>
              <a:rPr lang="pl-PL" sz="1500" b="1" dirty="0">
                <a:latin typeface="Calibri" panose="020F0502020204030204" pitchFamily="34" charset="0"/>
                <a:ea typeface="Trebuchet MS" panose="020B0603020202020204" pitchFamily="34" charset="0"/>
                <a:cs typeface="Calibri" panose="020F0502020204030204" pitchFamily="34" charset="0"/>
                <a:hlinkClick r:id="rId6"/>
              </a:rPr>
              <a:t>telekomunikacja@darr.pl</a:t>
            </a:r>
            <a:r>
              <a:rPr lang="pl-PL" sz="1500" b="1" dirty="0">
                <a:latin typeface="Calibri" panose="020F0502020204030204" pitchFamily="34" charset="0"/>
                <a:ea typeface="Trebuchet MS" panose="020B0603020202020204" pitchFamily="34" charset="0"/>
                <a:cs typeface="Calibri" panose="020F0502020204030204" pitchFamily="34" charset="0"/>
              </a:rPr>
              <a:t> </a:t>
            </a:r>
            <a:endParaRPr lang="pl-PL" sz="1500" b="1" dirty="0">
              <a:effectLst/>
              <a:latin typeface="Calibri" panose="020F0502020204030204" pitchFamily="34" charset="0"/>
              <a:ea typeface="Trebuchet MS" panose="020B060302020202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978B0FAF-3F5A-AA74-CB9C-314EFB96214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0589" y="5821481"/>
            <a:ext cx="7315200" cy="79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50827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FACD239-E50E-6429-70AE-44D8294F4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751338" cy="1320800"/>
          </a:xfrm>
        </p:spPr>
        <p:txBody>
          <a:bodyPr>
            <a:normAutofit/>
          </a:bodyPr>
          <a:lstStyle/>
          <a:p>
            <a:r>
              <a:rPr lang="pl-PL" sz="2300" dirty="0"/>
              <a:t>Wsparcie dla sektora Telekomunikacji oraz Cyberbezpieczeństwa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339096E-C37F-24FD-48DD-CCA0D2B82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10570"/>
            <a:ext cx="8596668" cy="3980939"/>
          </a:xfrm>
        </p:spPr>
        <p:txBody>
          <a:bodyPr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9CB38"/>
              </a:buClr>
              <a:buSzPts val="1400"/>
              <a:buFont typeface="Wingdings 3" panose="05040102010807070707" pitchFamily="18" charset="2"/>
              <a:buChar char=""/>
              <a:tabLst/>
              <a:defRPr/>
            </a:pPr>
            <a:r>
              <a:rPr lang="pl-PL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Dziękuję za uwagę : </a:t>
            </a: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9CB38"/>
              </a:buClr>
              <a:buSzPts val="1400"/>
              <a:buNone/>
              <a:tabLst/>
              <a:defRPr/>
            </a:pPr>
            <a:r>
              <a:rPr lang="pl-PL" sz="15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Tomasz Pająk/ </a:t>
            </a:r>
            <a:r>
              <a:rPr lang="pl-PL" sz="15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tomasz.pajak@darr.pl</a:t>
            </a:r>
            <a:r>
              <a:rPr lang="pl-PL" sz="15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9CB38"/>
              </a:buClr>
              <a:buSzPts val="1400"/>
              <a:buNone/>
              <a:tabLst/>
              <a:defRPr/>
            </a:pPr>
            <a:r>
              <a:rPr lang="pl-PL" sz="15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Dolnośląska Agencja Rozwoju Regionalnego S.A. 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978B0FAF-3F5A-AA74-CB9C-314EFB9621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589" y="5821481"/>
            <a:ext cx="7315200" cy="79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8192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FACD239-E50E-6429-70AE-44D8294F4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/>
              <a:t>Dolnośląska Agencja Rozwoju Regionalnego S.A.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339096E-C37F-24FD-48DD-CCA0D2B82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10570"/>
            <a:ext cx="8596668" cy="2803281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pl-PL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9CB38"/>
              </a:buClr>
              <a:buSzPts val="1400"/>
              <a:buFont typeface="Wingdings 3" panose="05040102010807070707" pitchFamily="18" charset="2"/>
              <a:buChar char=""/>
              <a:tabLst/>
              <a:defRPr/>
            </a:pPr>
            <a:r>
              <a:rPr lang="pl-PL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Instytucja Otoczenia Biznesu (</a:t>
            </a:r>
            <a:r>
              <a:rPr lang="pl-PL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spółka prawa handlowego – spółka akcyjna) </a:t>
            </a:r>
            <a:r>
              <a:rPr lang="pl-PL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działająca na rynku (w formule non for profit) nieprzerwanie od 1991 roku</a:t>
            </a:r>
          </a:p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9CB38"/>
              </a:buClr>
              <a:buSzPts val="1400"/>
              <a:buFont typeface="Wingdings 3" panose="05040102010807070707" pitchFamily="18" charset="2"/>
              <a:buChar char=""/>
              <a:tabLst/>
              <a:defRPr/>
            </a:pPr>
            <a:r>
              <a:rPr lang="pl-PL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Właściciel infrastruktury (biurowej oraz terenów inwestycyjnych) w Wałbrzychu oraz Szczawnie-Zdroju</a:t>
            </a:r>
            <a:endParaRPr lang="pl-PL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9CB38"/>
              </a:buClr>
              <a:buSzPts val="1400"/>
              <a:buFont typeface="Wingdings 3" panose="05040102010807070707" pitchFamily="18" charset="2"/>
              <a:buChar char=""/>
              <a:tabLst/>
              <a:defRPr/>
            </a:pPr>
            <a:r>
              <a:rPr lang="pl-PL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Realizator projektów finansowanych ze środków krajowych i zagranicznych (ponad 150 projektów)</a:t>
            </a:r>
          </a:p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9CB38"/>
              </a:buClr>
              <a:buSzPts val="1400"/>
              <a:buFont typeface="Wingdings 3" panose="05040102010807070707" pitchFamily="18" charset="2"/>
              <a:buChar char=""/>
              <a:tabLst/>
              <a:defRPr/>
            </a:pPr>
            <a:r>
              <a:rPr lang="pl-PL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Operator projektów sektorowych PARP: Akademia Menadżera MŚP oraz Sektor Budowlany</a:t>
            </a:r>
            <a:endParaRPr lang="pl-PL" sz="1500" dirty="0">
              <a:effectLst/>
              <a:latin typeface="Calibri" panose="020F0502020204030204" pitchFamily="34" charset="0"/>
              <a:ea typeface="Trebuchet MS" panose="020B060302020202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4031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FACD239-E50E-6429-70AE-44D8294F4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751338" cy="1320800"/>
          </a:xfrm>
        </p:spPr>
        <p:txBody>
          <a:bodyPr>
            <a:normAutofit/>
          </a:bodyPr>
          <a:lstStyle/>
          <a:p>
            <a:r>
              <a:rPr lang="pl-PL" sz="2300" dirty="0"/>
              <a:t>Wsparcie dla sektora Telekomunikacji oraz Cyberbezpieczeństwa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339096E-C37F-24FD-48DD-CCA0D2B82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10570"/>
            <a:ext cx="8596668" cy="2803281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Założenia projektowe:</a:t>
            </a:r>
          </a:p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9CB38"/>
              </a:buClr>
              <a:buSzPts val="1400"/>
              <a:buFont typeface="Wingdings 3" panose="05040102010807070707" pitchFamily="18" charset="2"/>
              <a:buChar char=""/>
              <a:tabLst/>
              <a:defRPr/>
            </a:pPr>
            <a:r>
              <a:rPr lang="pl-PL" sz="15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Operator – zakres branżowy i geograficzny</a:t>
            </a:r>
            <a:endParaRPr lang="pl-PL" sz="15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9CB38"/>
              </a:buClr>
              <a:buSzPts val="1400"/>
              <a:buFont typeface="Wingdings 3" panose="05040102010807070707" pitchFamily="18" charset="2"/>
              <a:buChar char=""/>
              <a:tabLst/>
              <a:defRPr/>
            </a:pPr>
            <a:r>
              <a:rPr lang="pl-PL" sz="15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II Cel projektu oraz uprawnieni do wzięcia udziału w projekcie</a:t>
            </a:r>
          </a:p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9CB38"/>
              </a:buClr>
              <a:buSzPts val="1400"/>
              <a:buFont typeface="Wingdings 3" panose="05040102010807070707" pitchFamily="18" charset="2"/>
              <a:buChar char=""/>
              <a:tabLst/>
              <a:defRPr/>
            </a:pPr>
            <a:r>
              <a:rPr lang="pl-PL" sz="15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III Zakres wsparcia</a:t>
            </a:r>
          </a:p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9CB38"/>
              </a:buClr>
              <a:buSzPts val="1400"/>
              <a:buFont typeface="Wingdings 3" panose="05040102010807070707" pitchFamily="18" charset="2"/>
              <a:buChar char=""/>
              <a:tabLst/>
              <a:defRPr/>
            </a:pPr>
            <a:r>
              <a:rPr lang="pl-PL" sz="15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IV Udział w projekcie - Krok po korku</a:t>
            </a:r>
          </a:p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9CB38"/>
              </a:buClr>
              <a:buSzPts val="1400"/>
              <a:buFont typeface="Wingdings 3" panose="05040102010807070707" pitchFamily="18" charset="2"/>
              <a:buChar char=""/>
              <a:tabLst/>
              <a:defRPr/>
            </a:pPr>
            <a:r>
              <a:rPr lang="pl-PL" sz="1500" b="1" dirty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Calibri" panose="020F0502020204030204" pitchFamily="34" charset="0"/>
              </a:rPr>
              <a:t>V </a:t>
            </a:r>
            <a:r>
              <a:rPr lang="pl-PL" sz="1500" b="1" dirty="0">
                <a:latin typeface="Calibri" panose="020F0502020204030204" pitchFamily="34" charset="0"/>
                <a:ea typeface="Trebuchet MS" panose="020B0603020202020204" pitchFamily="34" charset="0"/>
                <a:cs typeface="Calibri" panose="020F0502020204030204" pitchFamily="34" charset="0"/>
              </a:rPr>
              <a:t>Stan obecny realizacji zadania</a:t>
            </a:r>
            <a:endParaRPr lang="pl-PL" sz="1500" b="1" dirty="0">
              <a:effectLst/>
              <a:latin typeface="Calibri" panose="020F0502020204030204" pitchFamily="34" charset="0"/>
              <a:ea typeface="Trebuchet MS" panose="020B060302020202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24BF59B3-93A5-6A71-A9F1-9016BE40D2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386" y="4415058"/>
            <a:ext cx="6772199" cy="22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4858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FACD239-E50E-6429-70AE-44D8294F4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751338" cy="1320800"/>
          </a:xfrm>
        </p:spPr>
        <p:txBody>
          <a:bodyPr>
            <a:normAutofit/>
          </a:bodyPr>
          <a:lstStyle/>
          <a:p>
            <a:r>
              <a:rPr lang="pl-PL" sz="2300" dirty="0"/>
              <a:t>Wsparcie dla sektora Telekomunikacji oraz Cyberbezpieczeństwa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339096E-C37F-24FD-48DD-CCA0D2B82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10570"/>
            <a:ext cx="8596668" cy="2803281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Operator – zakres branżowy i geograficzny</a:t>
            </a: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9CB38"/>
              </a:buClr>
              <a:buSzPts val="1400"/>
              <a:buFont typeface="Wingdings 3" panose="05040102010807070707" pitchFamily="18" charset="2"/>
              <a:buChar char=""/>
              <a:tabLst/>
              <a:defRPr/>
            </a:pPr>
            <a:r>
              <a:rPr lang="pl-PL" sz="16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Projekt został opracowany w </a:t>
            </a:r>
            <a:r>
              <a:rPr lang="pl-PL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Polskiej Agencji Rozwoju Przedsiębiorczości i jest realizowany pod jej nadzorem w ramach konkursu „Kompetencje dla sektorów 2”</a:t>
            </a:r>
            <a:r>
              <a:rPr lang="pl-PL" sz="16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Realizacja projektu jest współfinansowana przez </a:t>
            </a:r>
            <a:r>
              <a:rPr lang="pl-PL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Unię Europejską </a:t>
            </a:r>
            <a:r>
              <a:rPr lang="pl-PL" sz="16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ze środków  </a:t>
            </a:r>
            <a:r>
              <a:rPr lang="pl-PL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Europejskiego Funduszu Społecznego </a:t>
            </a:r>
            <a:r>
              <a:rPr lang="pl-PL" sz="16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 ramach </a:t>
            </a:r>
            <a:r>
              <a:rPr lang="pl-PL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Programu Operacyjnego Wiedza Edukacja Rozwój</a:t>
            </a:r>
            <a:r>
              <a:rPr lang="pl-PL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16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Oś Priorytetowa II Efektywne polityki publiczne dla rynku pracy, gospodarki i edukacji</a:t>
            </a:r>
            <a:r>
              <a:rPr lang="pl-PL" sz="1600" b="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 </a:t>
            </a:r>
          </a:p>
          <a:p>
            <a:pPr lvl="0">
              <a:lnSpc>
                <a:spcPct val="150000"/>
              </a:lnSpc>
              <a:buClr>
                <a:srgbClr val="99CB38"/>
              </a:buClr>
              <a:buSzPts val="1400"/>
              <a:buFont typeface="Wingdings 3" panose="05040102010807070707" pitchFamily="18" charset="2"/>
              <a:buChar char=""/>
              <a:defRPr/>
            </a:pPr>
            <a:r>
              <a:rPr lang="pl-PL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Projekt realizowany na terenie </a:t>
            </a:r>
            <a:r>
              <a:rPr lang="pl-PL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całego kraju </a:t>
            </a:r>
          </a:p>
          <a:p>
            <a:pPr lvl="0">
              <a:lnSpc>
                <a:spcPct val="150000"/>
              </a:lnSpc>
              <a:buClr>
                <a:srgbClr val="99CB38"/>
              </a:buClr>
              <a:buSzPts val="1400"/>
              <a:buFont typeface="Wingdings 3" panose="05040102010807070707" pitchFamily="18" charset="2"/>
              <a:buChar char=""/>
              <a:defRPr/>
            </a:pPr>
            <a:r>
              <a:rPr lang="pl-PL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 ramach projektu „</a:t>
            </a:r>
            <a:r>
              <a:rPr lang="pl-PL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Kompetencje dla sektorów 2</a:t>
            </a:r>
            <a:r>
              <a:rPr lang="pl-PL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” wyłącznym operatorem wsparcia dla sektora </a:t>
            </a:r>
            <a:r>
              <a:rPr lang="pl-PL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Telekomunikacja i Cyberbezpieczeństwo </a:t>
            </a:r>
            <a:r>
              <a:rPr lang="pl-PL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jest  </a:t>
            </a:r>
            <a:r>
              <a:rPr lang="pl-PL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Dolnośląska Agencja Rozwoju Regionalnego S.A. </a:t>
            </a:r>
          </a:p>
          <a:p>
            <a:pPr>
              <a:lnSpc>
                <a:spcPct val="150000"/>
              </a:lnSpc>
              <a:buClr>
                <a:srgbClr val="99CB38"/>
              </a:buClr>
              <a:buSzPts val="1400"/>
              <a:buFont typeface="Wingdings 3" panose="05040102010807070707" pitchFamily="18" charset="2"/>
              <a:buChar char=""/>
              <a:defRPr/>
            </a:pPr>
            <a:endParaRPr lang="pl-PL" sz="16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  <a:buClr>
                <a:srgbClr val="99CB38"/>
              </a:buClr>
              <a:buSzPts val="1400"/>
              <a:buFont typeface="Wingdings 3" panose="05040102010807070707" pitchFamily="18" charset="2"/>
              <a:buChar char=""/>
              <a:defRPr/>
            </a:pPr>
            <a:endParaRPr lang="pl-PL" sz="15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9CB38"/>
              </a:buClr>
              <a:buSzPts val="1400"/>
              <a:buFont typeface="Wingdings 3" panose="05040102010807070707" pitchFamily="18" charset="2"/>
              <a:buChar char=""/>
              <a:tabLst/>
              <a:defRPr/>
            </a:pPr>
            <a:endParaRPr lang="pl-PL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978B0FAF-3F5A-AA74-CB9C-314EFB9621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589" y="5821481"/>
            <a:ext cx="7315200" cy="79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0266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FACD239-E50E-6429-70AE-44D8294F4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751338" cy="1320800"/>
          </a:xfrm>
        </p:spPr>
        <p:txBody>
          <a:bodyPr>
            <a:normAutofit/>
          </a:bodyPr>
          <a:lstStyle/>
          <a:p>
            <a:r>
              <a:rPr lang="pl-PL" sz="2300" dirty="0"/>
              <a:t>Wsparcie dla sektora Telekomunikacji oraz Cyberbezpieczeństwa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339096E-C37F-24FD-48DD-CCA0D2B82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10570"/>
            <a:ext cx="8596668" cy="4291490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II Cel projektu oraz uprawnieni beneficjenci</a:t>
            </a: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9CB38"/>
              </a:buClr>
              <a:buSzPts val="1400"/>
              <a:buFont typeface="Wingdings 3" panose="05040102010807070707" pitchFamily="18" charset="2"/>
              <a:buChar char=""/>
              <a:tabLst/>
              <a:defRPr/>
            </a:pPr>
            <a:r>
              <a:rPr lang="pl-PL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Główny cel projektu: Podniesienie zgodnie z potrzebami MMSP, kompetencji w zakresie zgodnym z Rekomendacjami Sektorowej Rady ds. Kompetencji Telekomunikacja i Cyberbezpieczeństwo przez minimum 153 (min. 80 kobiet) spośród </a:t>
            </a:r>
            <a:r>
              <a:rPr lang="pl-PL" sz="15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170 objętych wsparciem pracowników z około 85  MMSP </a:t>
            </a:r>
          </a:p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9CB38"/>
              </a:buClr>
              <a:buSzPts val="1400"/>
              <a:buFont typeface="Wingdings 3" panose="05040102010807070707" pitchFamily="18" charset="2"/>
              <a:buChar char=""/>
              <a:tabLst/>
              <a:defRPr/>
            </a:pPr>
            <a:r>
              <a:rPr lang="pl-PL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Uprawnionymi do udziału w projekcie są pracownicy </a:t>
            </a:r>
            <a:r>
              <a:rPr lang="pl-PL" sz="15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MMSP</a:t>
            </a:r>
            <a:r>
              <a:rPr lang="pl-PL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z całej Polski z sektora Telekomunikacji, działających wg PKD:</a:t>
            </a:r>
          </a:p>
          <a:p>
            <a:pPr marR="0" lvl="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9CB38"/>
              </a:buClr>
              <a:buSzPts val="1400"/>
              <a:buFontTx/>
              <a:buChar char="-"/>
              <a:tabLst/>
              <a:defRPr/>
            </a:pPr>
            <a:r>
              <a:rPr lang="pl-PL" sz="15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J61.1</a:t>
            </a:r>
            <a:r>
              <a:rPr lang="pl-PL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pl-PL" sz="1500" b="0" i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Działalność w zakresie telekomunikacji przewodowej</a:t>
            </a:r>
            <a:endParaRPr lang="pl-PL" sz="15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R="0" lvl="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9CB38"/>
              </a:buClr>
              <a:buSzPts val="1400"/>
              <a:buFontTx/>
              <a:buChar char="-"/>
              <a:tabLst/>
              <a:defRPr/>
            </a:pPr>
            <a:r>
              <a:rPr lang="pl-PL" sz="15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J61.2</a:t>
            </a:r>
            <a:r>
              <a:rPr lang="pl-PL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– Działalność w zakresie telekomunikacji bezprzewodowej z wyłączeniem telekomunikacji satelitarnej</a:t>
            </a:r>
          </a:p>
          <a:p>
            <a:pPr marR="0" lvl="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9CB38"/>
              </a:buClr>
              <a:buSzPts val="1400"/>
              <a:buFontTx/>
              <a:buChar char="-"/>
              <a:tabLst/>
              <a:defRPr/>
            </a:pPr>
            <a:r>
              <a:rPr lang="pl-PL" sz="15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J61.3</a:t>
            </a:r>
            <a:r>
              <a:rPr lang="pl-PL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– Działalność w zakresie telekomunikacji satelitarnej</a:t>
            </a:r>
          </a:p>
          <a:p>
            <a:pPr marR="0" lvl="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9CB38"/>
              </a:buClr>
              <a:buSzPts val="1400"/>
              <a:buFontTx/>
              <a:buChar char="-"/>
              <a:tabLst/>
              <a:defRPr/>
            </a:pPr>
            <a:r>
              <a:rPr lang="pl-PL" sz="15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J61.9</a:t>
            </a:r>
            <a:r>
              <a:rPr lang="pl-PL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– Działalność w zakresie pozostałej telekomunikacji</a:t>
            </a:r>
          </a:p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9CB38"/>
              </a:buClr>
              <a:buSzPts val="1400"/>
              <a:buFont typeface="Wingdings 3" panose="05040102010807070707" pitchFamily="18" charset="2"/>
              <a:buChar char=""/>
              <a:tabLst/>
              <a:defRPr/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978B0FAF-3F5A-AA74-CB9C-314EFB9621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589" y="5821481"/>
            <a:ext cx="7315200" cy="79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9477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FACD239-E50E-6429-70AE-44D8294F4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751338" cy="1320800"/>
          </a:xfrm>
        </p:spPr>
        <p:txBody>
          <a:bodyPr>
            <a:normAutofit/>
          </a:bodyPr>
          <a:lstStyle/>
          <a:p>
            <a:r>
              <a:rPr lang="pl-PL" sz="2300" dirty="0"/>
              <a:t>Wsparcie dla sektora Telekomunikacji oraz Cyberbezpieczeństwa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339096E-C37F-24FD-48DD-CCA0D2B82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10571"/>
            <a:ext cx="8596668" cy="426856"/>
          </a:xfrm>
        </p:spPr>
        <p:txBody>
          <a:bodyPr numCol="2"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III Zakres wsparcia</a:t>
            </a:r>
            <a:endParaRPr lang="pl-PL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978B0FAF-3F5A-AA74-CB9C-314EFB9621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589" y="5821481"/>
            <a:ext cx="7315200" cy="790575"/>
          </a:xfrm>
          <a:prstGeom prst="rect">
            <a:avLst/>
          </a:prstGeom>
        </p:spPr>
      </p:pic>
      <p:sp>
        <p:nvSpPr>
          <p:cNvPr id="8" name="Symbol zastępczy zawartości 2">
            <a:extLst>
              <a:ext uri="{FF2B5EF4-FFF2-40B4-BE49-F238E27FC236}">
                <a16:creationId xmlns:a16="http://schemas.microsoft.com/office/drawing/2014/main" id="{2ED87042-9CEC-49B1-600F-4EFFEA548F12}"/>
              </a:ext>
            </a:extLst>
          </p:cNvPr>
          <p:cNvSpPr txBox="1">
            <a:spLocks/>
          </p:cNvSpPr>
          <p:nvPr/>
        </p:nvSpPr>
        <p:spPr>
          <a:xfrm>
            <a:off x="677334" y="1960744"/>
            <a:ext cx="8596668" cy="280328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Clr>
                <a:srgbClr val="99CB38"/>
              </a:buClr>
              <a:buSzPts val="1400"/>
              <a:buFont typeface="Wingdings 3" panose="05040102010807070707" pitchFamily="18" charset="2"/>
              <a:buChar char=""/>
              <a:defRPr/>
            </a:pPr>
            <a:r>
              <a:rPr lang="pl-PL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 ramach projektu możliwe jest otrzymanie wsparcia zarówno w formie </a:t>
            </a:r>
            <a:r>
              <a:rPr lang="pl-PL" sz="15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szkolenia</a:t>
            </a:r>
            <a:r>
              <a:rPr lang="pl-PL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jak i </a:t>
            </a:r>
            <a:r>
              <a:rPr lang="pl-PL" sz="15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doradztwa</a:t>
            </a:r>
            <a:r>
              <a:rPr lang="pl-PL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endParaRPr lang="pl-PL" sz="15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Clr>
                <a:srgbClr val="99CB38"/>
              </a:buClr>
              <a:buSzPts val="1400"/>
              <a:buFont typeface="Wingdings 3" panose="05040102010807070707" pitchFamily="18" charset="2"/>
              <a:buChar char=""/>
              <a:defRPr/>
            </a:pPr>
            <a:r>
              <a:rPr lang="pl-PL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Wyboru dostawcy wsparcia </a:t>
            </a:r>
            <a:r>
              <a:rPr lang="pl-PL" sz="15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dokonuje MMSP </a:t>
            </a:r>
            <a:r>
              <a:rPr lang="pl-PL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uczestniczące w projekcie / firma delegująca pracownika na usługi realizowane za pośrednictwem Bazy Usług Rozwojowych</a:t>
            </a:r>
          </a:p>
          <a:p>
            <a:pPr>
              <a:lnSpc>
                <a:spcPct val="150000"/>
              </a:lnSpc>
              <a:buClr>
                <a:srgbClr val="99CB38"/>
              </a:buClr>
              <a:buSzPts val="1400"/>
              <a:buFont typeface="Wingdings 3" panose="05040102010807070707" pitchFamily="18" charset="2"/>
              <a:buChar char=""/>
              <a:defRPr/>
            </a:pPr>
            <a:r>
              <a:rPr lang="pl-PL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Wykonawcami usług mogą być wyłącznie firmy zarejestrowane w </a:t>
            </a:r>
            <a:r>
              <a:rPr lang="pl-PL" sz="15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Bazie Usług Rozwojowych</a:t>
            </a:r>
          </a:p>
          <a:p>
            <a:pPr>
              <a:lnSpc>
                <a:spcPct val="150000"/>
              </a:lnSpc>
              <a:buClr>
                <a:srgbClr val="99CB38"/>
              </a:buClr>
              <a:buSzPts val="1400"/>
              <a:buFont typeface="Wingdings 3" panose="05040102010807070707" pitchFamily="18" charset="2"/>
              <a:buChar char=""/>
              <a:defRPr/>
            </a:pPr>
            <a:r>
              <a:rPr lang="pl-PL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Minimalny zakres godzinowy każdej z form wsparcia oraz zakres merytoryczny wsparcia zgodny                 z </a:t>
            </a:r>
            <a:r>
              <a:rPr lang="pl-PL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REKOMENDACJAMI NR 2/20202 SEKTOROWEJ RADY DS. KOMPETENCJI TELEKOMUNIKACJA I CYBERBEZPIECZEŃSTWO</a:t>
            </a:r>
          </a:p>
        </p:txBody>
      </p:sp>
    </p:spTree>
    <p:extLst>
      <p:ext uri="{BB962C8B-B14F-4D97-AF65-F5344CB8AC3E}">
        <p14:creationId xmlns:p14="http://schemas.microsoft.com/office/powerpoint/2010/main" val="13107783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FACD239-E50E-6429-70AE-44D8294F4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751338" cy="1320800"/>
          </a:xfrm>
        </p:spPr>
        <p:txBody>
          <a:bodyPr>
            <a:normAutofit/>
          </a:bodyPr>
          <a:lstStyle/>
          <a:p>
            <a:r>
              <a:rPr lang="pl-PL" sz="2300" dirty="0"/>
              <a:t>Wsparcie dla sektora Telekomunikacji oraz Cyberbezpieczeństwa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339096E-C37F-24FD-48DD-CCA0D2B82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10571"/>
            <a:ext cx="8596668" cy="426856"/>
          </a:xfrm>
        </p:spPr>
        <p:txBody>
          <a:bodyPr numCol="2"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III Zakres wsparcia </a:t>
            </a:r>
            <a:r>
              <a:rPr lang="pl-PL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(finanse)</a:t>
            </a:r>
            <a:endParaRPr lang="pl-PL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978B0FAF-3F5A-AA74-CB9C-314EFB9621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589" y="5821481"/>
            <a:ext cx="7315200" cy="790575"/>
          </a:xfrm>
          <a:prstGeom prst="rect">
            <a:avLst/>
          </a:prstGeom>
        </p:spPr>
      </p:pic>
      <p:sp>
        <p:nvSpPr>
          <p:cNvPr id="8" name="Symbol zastępczy zawartości 2">
            <a:extLst>
              <a:ext uri="{FF2B5EF4-FFF2-40B4-BE49-F238E27FC236}">
                <a16:creationId xmlns:a16="http://schemas.microsoft.com/office/drawing/2014/main" id="{2ED87042-9CEC-49B1-600F-4EFFEA548F12}"/>
              </a:ext>
            </a:extLst>
          </p:cNvPr>
          <p:cNvSpPr txBox="1">
            <a:spLocks/>
          </p:cNvSpPr>
          <p:nvPr/>
        </p:nvSpPr>
        <p:spPr>
          <a:xfrm>
            <a:off x="677334" y="1960744"/>
            <a:ext cx="8596668" cy="28032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Clr>
                <a:srgbClr val="99CB38"/>
              </a:buClr>
              <a:buSzPts val="1400"/>
              <a:buFont typeface="Wingdings 3" panose="05040102010807070707" pitchFamily="18" charset="2"/>
              <a:buChar char=""/>
              <a:defRPr/>
            </a:pPr>
            <a:r>
              <a:rPr lang="pl-PL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Refundacja do </a:t>
            </a:r>
            <a:r>
              <a:rPr lang="pl-PL" sz="15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80%</a:t>
            </a:r>
            <a:r>
              <a:rPr lang="pl-PL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kosztu </a:t>
            </a:r>
            <a:r>
              <a:rPr lang="pl-PL" sz="15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netto</a:t>
            </a:r>
            <a:r>
              <a:rPr lang="pl-PL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usługi rozwojowej</a:t>
            </a:r>
            <a:endParaRPr lang="pl-PL" sz="15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Clr>
                <a:srgbClr val="99CB38"/>
              </a:buClr>
              <a:buSzPts val="1400"/>
              <a:buFont typeface="Wingdings 3" panose="05040102010807070707" pitchFamily="18" charset="2"/>
              <a:buChar char=""/>
              <a:defRPr/>
            </a:pPr>
            <a:r>
              <a:rPr lang="pl-PL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Kwota wsparcia średnio: </a:t>
            </a:r>
            <a:r>
              <a:rPr lang="pl-PL" sz="15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7 685,80 </a:t>
            </a:r>
            <a:r>
              <a:rPr lang="pl-PL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PLN na 1 Uczestnika /Pracownika MMSP</a:t>
            </a:r>
          </a:p>
          <a:p>
            <a:pPr>
              <a:lnSpc>
                <a:spcPct val="150000"/>
              </a:lnSpc>
              <a:buClr>
                <a:srgbClr val="99CB38"/>
              </a:buClr>
              <a:buSzPts val="1400"/>
              <a:buFont typeface="Wingdings 3" panose="05040102010807070707" pitchFamily="18" charset="2"/>
              <a:buChar char=""/>
              <a:defRPr/>
            </a:pPr>
            <a:r>
              <a:rPr lang="pl-PL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Budżet projektu przeznaczony na realizacje usług rozwojowych: 1 360 000 PLN</a:t>
            </a:r>
          </a:p>
          <a:p>
            <a:pPr>
              <a:lnSpc>
                <a:spcPct val="150000"/>
              </a:lnSpc>
              <a:buClr>
                <a:srgbClr val="99CB38"/>
              </a:buClr>
              <a:buSzPts val="1400"/>
              <a:buFont typeface="Wingdings 3" panose="05040102010807070707" pitchFamily="18" charset="2"/>
              <a:buChar char=""/>
              <a:defRPr/>
            </a:pPr>
            <a:r>
              <a:rPr lang="pl-PL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Refundacja kosztów usług rozwojowych następuje do 10 dni kalendarzowych od otrzymania przez operatora poprawnej dokumentacji rozliczającej wsparcie</a:t>
            </a:r>
            <a:endParaRPr lang="pl-PL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31567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FACD239-E50E-6429-70AE-44D8294F4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751338" cy="1320800"/>
          </a:xfrm>
        </p:spPr>
        <p:txBody>
          <a:bodyPr>
            <a:normAutofit/>
          </a:bodyPr>
          <a:lstStyle/>
          <a:p>
            <a:r>
              <a:rPr lang="pl-PL" sz="2300" dirty="0"/>
              <a:t>Wsparcie dla sektora Telekomunikacji oraz Cyberbezpieczeństwa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339096E-C37F-24FD-48DD-CCA0D2B82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10571"/>
            <a:ext cx="8596668" cy="426856"/>
          </a:xfrm>
        </p:spPr>
        <p:txBody>
          <a:bodyPr numCol="2"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III Zakres wsparcia </a:t>
            </a:r>
            <a:r>
              <a:rPr lang="pl-PL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(szkoleniowego i doradczego )</a:t>
            </a:r>
            <a:endParaRPr lang="pl-PL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978B0FAF-3F5A-AA74-CB9C-314EFB9621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589" y="5821481"/>
            <a:ext cx="7315200" cy="790575"/>
          </a:xfrm>
          <a:prstGeom prst="rect">
            <a:avLst/>
          </a:prstGeom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307E94DD-5ABF-E4CB-88E9-DA66C568A02F}"/>
              </a:ext>
            </a:extLst>
          </p:cNvPr>
          <p:cNvSpPr txBox="1"/>
          <p:nvPr/>
        </p:nvSpPr>
        <p:spPr>
          <a:xfrm>
            <a:off x="677333" y="2090845"/>
            <a:ext cx="8690953" cy="4339650"/>
          </a:xfrm>
          <a:prstGeom prst="rect">
            <a:avLst/>
          </a:prstGeom>
          <a:noFill/>
        </p:spPr>
        <p:txBody>
          <a:bodyPr wrap="square" numCol="2">
            <a:spAutoFit/>
          </a:bodyPr>
          <a:lstStyle/>
          <a:p>
            <a:r>
              <a:rPr lang="pl-PL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1.Instalowanie i konfigurowanie sieci i urządzeń   </a:t>
            </a:r>
          </a:p>
          <a:p>
            <a:r>
              <a:rPr lang="pl-PL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telekomunikacyjnych (</a:t>
            </a:r>
            <a:r>
              <a:rPr lang="pl-PL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min. </a:t>
            </a:r>
            <a:r>
              <a:rPr lang="pl-PL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120h)</a:t>
            </a:r>
          </a:p>
          <a:p>
            <a:endParaRPr lang="pl-PL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 Zarządzanie i monitorowanie infrastruktury </a:t>
            </a:r>
          </a:p>
          <a:p>
            <a:r>
              <a:rPr lang="pl-PL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sieciowej (min. 60h)</a:t>
            </a:r>
          </a:p>
          <a:p>
            <a:endParaRPr lang="pl-PL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3. Zarządzanie mobilnymi sieciami IP (min. 80h)</a:t>
            </a:r>
          </a:p>
          <a:p>
            <a:endParaRPr lang="pl-PL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4. Konfigurowanie i zarządzanie routingiem sieciowym (min. 60h)</a:t>
            </a:r>
          </a:p>
          <a:p>
            <a:endParaRPr lang="pl-PL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5. Administrowanie sieciami telekomunikacyjnymi (min. 120h)</a:t>
            </a:r>
          </a:p>
          <a:p>
            <a:endParaRPr lang="pl-PL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6. Analiza danych w branży telekomunikacja i </a:t>
            </a:r>
          </a:p>
          <a:p>
            <a:r>
              <a:rPr lang="pl-PL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cyberbezpieczeństwo (min. 120h)</a:t>
            </a:r>
          </a:p>
          <a:p>
            <a:endParaRPr lang="pl-PL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7. Obsługa klienta (min. 40h)</a:t>
            </a:r>
          </a:p>
          <a:p>
            <a:endParaRPr lang="pl-PL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8. Zarządzanie projektami (min. 80h)</a:t>
            </a:r>
          </a:p>
          <a:p>
            <a:endParaRPr lang="pl-PL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28600" indent="-228600">
              <a:buAutoNum type="arabicPeriod" startAt="9"/>
            </a:pPr>
            <a:r>
              <a:rPr lang="pl-PL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Zarządzanie cyberbezpieczeństwem – specjalista (min. 100h)</a:t>
            </a:r>
          </a:p>
          <a:p>
            <a:pPr marL="228600" indent="-228600">
              <a:buAutoNum type="arabicPeriod" startAt="9"/>
            </a:pPr>
            <a:endParaRPr lang="pl-PL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28600" indent="-228600">
              <a:buAutoNum type="arabicPeriod" startAt="9"/>
            </a:pPr>
            <a:endParaRPr lang="pl-PL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28600" indent="-228600">
              <a:buAutoNum type="arabicPeriod" startAt="9"/>
            </a:pPr>
            <a:endParaRPr lang="pl-PL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10. Zarządzanie cyberbezpieczeństwem – menedżer (min. 150h)</a:t>
            </a:r>
          </a:p>
          <a:p>
            <a:endParaRPr lang="pl-PL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11. Zarządzanie cyberbezpieczeństwem – ekspert (min. 180h)</a:t>
            </a:r>
          </a:p>
          <a:p>
            <a:endParaRPr lang="pl-PL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12. Zabezpieczanie danych w sieciach </a:t>
            </a:r>
          </a:p>
          <a:p>
            <a:r>
              <a:rPr lang="pl-PL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teleinformatycznych (min. 150h)</a:t>
            </a:r>
          </a:p>
          <a:p>
            <a:endParaRPr lang="pl-PL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13. Zabezpieczanie systemów operacyjnych (min. 120h)</a:t>
            </a:r>
          </a:p>
          <a:p>
            <a:endParaRPr lang="pl-PL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14. Radzenie sobie ze stresem (min. 40h)</a:t>
            </a:r>
          </a:p>
          <a:p>
            <a:endParaRPr lang="pl-PL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15. Budowanie i zarządzanie zespołem (min. 60h)</a:t>
            </a:r>
          </a:p>
          <a:p>
            <a:endParaRPr lang="pl-PL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16. Praca w zespole (min. 40h)</a:t>
            </a:r>
          </a:p>
          <a:p>
            <a:endParaRPr lang="pl-PL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17. Efektywna komunikacja (min. 40h)</a:t>
            </a:r>
          </a:p>
          <a:p>
            <a:endParaRPr lang="pl-PL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18. Język branżowy – angielski, niemiecki, francuski, </a:t>
            </a:r>
          </a:p>
          <a:p>
            <a:r>
              <a:rPr lang="pl-PL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rosyjski (min. 60h)</a:t>
            </a:r>
          </a:p>
        </p:txBody>
      </p:sp>
    </p:spTree>
    <p:extLst>
      <p:ext uri="{BB962C8B-B14F-4D97-AF65-F5344CB8AC3E}">
        <p14:creationId xmlns:p14="http://schemas.microsoft.com/office/powerpoint/2010/main" val="4078685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FACD239-E50E-6429-70AE-44D8294F4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751338" cy="1320800"/>
          </a:xfrm>
        </p:spPr>
        <p:txBody>
          <a:bodyPr>
            <a:normAutofit/>
          </a:bodyPr>
          <a:lstStyle/>
          <a:p>
            <a:r>
              <a:rPr lang="pl-PL" sz="2300" dirty="0"/>
              <a:t>Wsparcie dla sektora Telekomunikacji oraz Cyberbezpieczeństwa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339096E-C37F-24FD-48DD-CCA0D2B82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410570"/>
            <a:ext cx="8854855" cy="4410911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IV Udział w projekcie - Krok po kroku</a:t>
            </a: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9CB38"/>
              </a:buClr>
              <a:buSzPts val="1400"/>
              <a:buFont typeface="Wingdings 3" panose="05040102010807070707" pitchFamily="18" charset="2"/>
              <a:buChar char=""/>
              <a:tabLst/>
              <a:defRPr/>
            </a:pPr>
            <a:r>
              <a:rPr lang="pl-PL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Opis projektu, regulamin, załączniki: </a:t>
            </a:r>
            <a:r>
              <a:rPr lang="pl-PL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www.darr.pl</a:t>
            </a:r>
            <a:r>
              <a:rPr lang="pl-PL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pl-PL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9CB38"/>
              </a:buClr>
              <a:buSzPts val="1400"/>
              <a:buFont typeface="Wingdings 3" panose="05040102010807070707" pitchFamily="18" charset="2"/>
              <a:buChar char=""/>
              <a:tabLst/>
              <a:defRPr/>
            </a:pPr>
            <a:r>
              <a:rPr lang="pl-PL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Wstępny formularz rekrutacyjny PARP: </a:t>
            </a:r>
            <a:r>
              <a:rPr lang="pl-PL" sz="1500" i="0" u="none" strike="noStrike" dirty="0">
                <a:solidFill>
                  <a:srgbClr val="0693E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https://www.parp.gov.pl/component/site/site/formularz-zgloszeniowy-kompetencje-dla-sektorow-2</a:t>
            </a:r>
            <a:r>
              <a:rPr lang="pl-PL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9CB38"/>
              </a:buClr>
              <a:buSzPts val="1400"/>
              <a:buFont typeface="Wingdings 3" panose="05040102010807070707" pitchFamily="18" charset="2"/>
              <a:buChar char=""/>
              <a:tabLst/>
              <a:defRPr/>
            </a:pPr>
            <a:r>
              <a:rPr lang="pl-PL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Zbieranie i przesyłanie przez MMSP zgłoszeń i załączników: </a:t>
            </a:r>
            <a:r>
              <a:rPr lang="pl-PL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4"/>
              </a:rPr>
              <a:t>www.telekomunikacja.darr.pl</a:t>
            </a:r>
            <a:r>
              <a:rPr lang="pl-PL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9CB38"/>
              </a:buClr>
              <a:buSzPts val="1400"/>
              <a:buFont typeface="Wingdings 3" panose="05040102010807070707" pitchFamily="18" charset="2"/>
              <a:buChar char=""/>
              <a:tabLst/>
              <a:defRPr/>
            </a:pPr>
            <a:r>
              <a:rPr lang="pl-PL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Weryfikacja zgłoszenia m.in. statusu MMSP, kody PKD, powiązania itp.</a:t>
            </a:r>
          </a:p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9CB38"/>
              </a:buClr>
              <a:buSzPts val="1400"/>
              <a:buFont typeface="Wingdings 3" panose="05040102010807070707" pitchFamily="18" charset="2"/>
              <a:buChar char=""/>
              <a:tabLst/>
              <a:defRPr/>
            </a:pPr>
            <a:r>
              <a:rPr lang="pl-PL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Wybór usługi rozwojowej z bazy BUR</a:t>
            </a:r>
          </a:p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9CB38"/>
              </a:buClr>
              <a:buSzPts val="1400"/>
              <a:buFont typeface="Wingdings 3" panose="05040102010807070707" pitchFamily="18" charset="2"/>
              <a:buChar char=""/>
              <a:tabLst/>
              <a:defRPr/>
            </a:pPr>
            <a:r>
              <a:rPr lang="pl-PL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Realizacja usługi (zgodnie z zatwierdzoną kartą usługi)</a:t>
            </a:r>
          </a:p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9CB38"/>
              </a:buClr>
              <a:buSzPts val="1400"/>
              <a:buFont typeface="Wingdings 3" panose="05040102010807070707" pitchFamily="18" charset="2"/>
              <a:buChar char=""/>
              <a:tabLst/>
              <a:defRPr/>
            </a:pPr>
            <a:r>
              <a:rPr lang="pl-PL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Refundacja kosztów usługi (do 10 dni od dnia przekazania prawidłowej dokumentacji)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978B0FAF-3F5A-AA74-CB9C-314EFB96214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0589" y="5821481"/>
            <a:ext cx="7315200" cy="79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9920937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DARR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Faseta</Template>
  <TotalTime>4596</TotalTime>
  <Words>1029</Words>
  <Application>Microsoft Office PowerPoint</Application>
  <PresentationFormat>Panoramiczny</PresentationFormat>
  <Paragraphs>123</Paragraphs>
  <Slides>13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9" baseType="lpstr">
      <vt:lpstr>Arial</vt:lpstr>
      <vt:lpstr>Calibri</vt:lpstr>
      <vt:lpstr>Symbol</vt:lpstr>
      <vt:lpstr>Trebuchet MS</vt:lpstr>
      <vt:lpstr>Wingdings 3</vt:lpstr>
      <vt:lpstr>Faseta</vt:lpstr>
      <vt:lpstr>Prezentacja programu PowerPoint</vt:lpstr>
      <vt:lpstr>Dolnośląska Agencja Rozwoju Regionalnego S.A.</vt:lpstr>
      <vt:lpstr>Wsparcie dla sektora Telekomunikacji oraz Cyberbezpieczeństwa </vt:lpstr>
      <vt:lpstr>Wsparcie dla sektora Telekomunikacji oraz Cyberbezpieczeństwa </vt:lpstr>
      <vt:lpstr>Wsparcie dla sektora Telekomunikacji oraz Cyberbezpieczeństwa </vt:lpstr>
      <vt:lpstr>Wsparcie dla sektora Telekomunikacji oraz Cyberbezpieczeństwa </vt:lpstr>
      <vt:lpstr>Wsparcie dla sektora Telekomunikacji oraz Cyberbezpieczeństwa </vt:lpstr>
      <vt:lpstr>Wsparcie dla sektora Telekomunikacji oraz Cyberbezpieczeństwa </vt:lpstr>
      <vt:lpstr>Wsparcie dla sektora Telekomunikacji oraz Cyberbezpieczeństwa </vt:lpstr>
      <vt:lpstr>Wsparcie dla sektora Telekomunikacji oraz Cyberbezpieczeństwa </vt:lpstr>
      <vt:lpstr>Wsparcie dla sektora Telekomunikacji oraz Cyberbezpieczeństwa </vt:lpstr>
      <vt:lpstr>Wsparcie dla sektora Telekomunikacji oraz Cyberbezpieczeństwa </vt:lpstr>
      <vt:lpstr>Wsparcie dla sektora Telekomunikacji oraz Cyberbezpieczeństwa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Microsoft Office User</dc:creator>
  <cp:lastModifiedBy>tpajak</cp:lastModifiedBy>
  <cp:revision>35</cp:revision>
  <dcterms:created xsi:type="dcterms:W3CDTF">2022-05-04T09:23:56Z</dcterms:created>
  <dcterms:modified xsi:type="dcterms:W3CDTF">2023-09-18T13:21:11Z</dcterms:modified>
</cp:coreProperties>
</file>